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6" r:id="rId2"/>
    <p:sldId id="305" r:id="rId3"/>
    <p:sldId id="257" r:id="rId4"/>
    <p:sldId id="354" r:id="rId5"/>
    <p:sldId id="352" r:id="rId6"/>
    <p:sldId id="351" r:id="rId7"/>
    <p:sldId id="307" r:id="rId8"/>
    <p:sldId id="349" r:id="rId9"/>
    <p:sldId id="350" r:id="rId10"/>
    <p:sldId id="355" r:id="rId11"/>
    <p:sldId id="348" r:id="rId12"/>
    <p:sldId id="312" r:id="rId13"/>
    <p:sldId id="309" r:id="rId14"/>
    <p:sldId id="310" r:id="rId15"/>
    <p:sldId id="311" r:id="rId16"/>
    <p:sldId id="357" r:id="rId17"/>
    <p:sldId id="356" r:id="rId18"/>
    <p:sldId id="314" r:id="rId19"/>
    <p:sldId id="315" r:id="rId20"/>
    <p:sldId id="358" r:id="rId21"/>
    <p:sldId id="365" r:id="rId22"/>
    <p:sldId id="359" r:id="rId23"/>
    <p:sldId id="317" r:id="rId24"/>
    <p:sldId id="368" r:id="rId25"/>
    <p:sldId id="319" r:id="rId26"/>
    <p:sldId id="369" r:id="rId27"/>
    <p:sldId id="370" r:id="rId28"/>
    <p:sldId id="316" r:id="rId29"/>
    <p:sldId id="360" r:id="rId30"/>
    <p:sldId id="320" r:id="rId31"/>
    <p:sldId id="321" r:id="rId32"/>
    <p:sldId id="326" r:id="rId33"/>
    <p:sldId id="373" r:id="rId34"/>
    <p:sldId id="372" r:id="rId35"/>
    <p:sldId id="327" r:id="rId36"/>
    <p:sldId id="406" r:id="rId37"/>
    <p:sldId id="329" r:id="rId38"/>
    <p:sldId id="374" r:id="rId39"/>
    <p:sldId id="408" r:id="rId40"/>
    <p:sldId id="409" r:id="rId41"/>
    <p:sldId id="410" r:id="rId42"/>
    <p:sldId id="411" r:id="rId43"/>
    <p:sldId id="384" r:id="rId44"/>
    <p:sldId id="385" r:id="rId45"/>
    <p:sldId id="386" r:id="rId46"/>
    <p:sldId id="407" r:id="rId47"/>
    <p:sldId id="379" r:id="rId48"/>
    <p:sldId id="380" r:id="rId49"/>
    <p:sldId id="381" r:id="rId50"/>
    <p:sldId id="382" r:id="rId51"/>
    <p:sldId id="383" r:id="rId52"/>
    <p:sldId id="387" r:id="rId53"/>
    <p:sldId id="388" r:id="rId54"/>
    <p:sldId id="389" r:id="rId55"/>
    <p:sldId id="363" r:id="rId56"/>
    <p:sldId id="259" r:id="rId57"/>
    <p:sldId id="361" r:id="rId58"/>
    <p:sldId id="395" r:id="rId59"/>
    <p:sldId id="402" r:id="rId60"/>
    <p:sldId id="404" r:id="rId61"/>
    <p:sldId id="394" r:id="rId62"/>
    <p:sldId id="405" r:id="rId63"/>
    <p:sldId id="393" r:id="rId64"/>
    <p:sldId id="401" r:id="rId65"/>
    <p:sldId id="399" r:id="rId66"/>
    <p:sldId id="364" r:id="rId67"/>
    <p:sldId id="278" r:id="rId68"/>
    <p:sldId id="279" r:id="rId69"/>
    <p:sldId id="280" r:id="rId70"/>
    <p:sldId id="412" r:id="rId71"/>
    <p:sldId id="413" r:id="rId72"/>
    <p:sldId id="414" r:id="rId73"/>
    <p:sldId id="416" r:id="rId74"/>
    <p:sldId id="415" r:id="rId75"/>
    <p:sldId id="417" r:id="rId76"/>
    <p:sldId id="346" r:id="rId77"/>
    <p:sldId id="347" r:id="rId78"/>
    <p:sldId id="375" r:id="rId79"/>
    <p:sldId id="376" r:id="rId8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4BC3C-1156-4C19-8EB5-6BB1F63CD059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4552-61D7-48EB-9C38-218D0881C6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408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703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08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633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935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80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579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76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477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307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208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834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656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401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60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028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104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792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385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463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7971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794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297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730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179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2446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483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272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588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732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3891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2433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6870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782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139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2940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2604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0022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2626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2908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6153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5775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865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8152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5882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12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6354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8310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0009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2249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7335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51890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9192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0072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4095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553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14695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6810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4552-61D7-48EB-9C38-218D0881C6B1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67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3A189-C5E6-4B90-AE76-03ABB3881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0E5227-6784-4E0F-888E-98880BAB0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5A127F-52EC-4EBD-8ABE-03BB7C25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795CEF-34E5-4CBC-8E05-AD69A7866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59DBAB-6945-45DE-9F61-D870ECB7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89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8F2EC-CFAA-4017-814D-7CA98973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0563D3-428B-4180-A17F-6D79CE686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B316BA-ECEF-4DA4-8AAF-4CB14A66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BFA5A8-3C6E-4A03-B49C-595A1723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4C6B80-3162-4D67-B2BB-858668716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68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A46C6-F426-4DAA-B2DD-741FE99E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C0EBDC-5942-489C-9A41-2CEA3213C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57147D-A3FD-4B9C-8AE0-1C447395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BC5075-74CB-4F0D-8AFF-670E2441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74C8F6-3B6F-4F1C-A3F4-84FEDDEDD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3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91200-F6D6-4851-84DE-C9ABF80E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E82FC1-3000-4ECA-9CC1-B5C9D796D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9636B3-20BE-4C6A-AF31-93D3782AB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664471-5660-4C83-AC80-6AF64377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D442BF-B3FA-4839-8CA0-207F9298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571571-51E4-416C-946D-79A7F051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38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8C887-8467-49DC-ABF9-05E7114B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1CAD41-C1D1-4FCA-8386-7528337B3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BE60D1-5B28-45FE-A51C-101A4C168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B21698B-EEE4-413C-9884-9A46527BF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D961239-F3B0-48C7-A750-A3A6141AE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DE78FD4-39B2-46A3-B149-4CF6BE858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6FCA77-832D-4180-8FFE-450779AC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9C1F9B9-7B7D-41BD-9A84-4C74FBEE8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206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CFCAD-2266-4491-9A4C-21D87323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C49936F-23DE-4359-A2AF-FACDDE61E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0BEF45-64DB-473B-971F-4BDFB563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E45A49-5F5C-4E15-92F5-AC04A0DB6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56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B5FC9DA-4C72-432D-91F4-3837A09C3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7BE5D3-4C41-42AA-9568-251E67B7F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6E1B9E7-1DD7-490A-9BD9-32000792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04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FF5BD-D110-4172-A31D-A1F9B7E5E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0B3076-AFB4-4A07-8E00-16D8418AC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439EAD-1C27-42CC-9C88-D4F609341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B56E4F-395D-4B2A-ABFB-245344F8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7E010A-0F4F-4C32-BD30-45D18DB51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1A4290-117E-4811-BDE7-13C2BEDF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57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0C2F8-70B7-4C8B-8828-129DAFFD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4B7C366-A4E3-490E-B820-CFA88E6B8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C31B36-A120-439B-ACBB-F561D8F02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D0CADB-E8EA-470D-86B6-D0F8C4C7D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0333FA-932C-43E8-BFFE-261CB647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3FF352-2C4A-442D-9308-93B992DE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50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C72FC-FD28-471B-98D6-99080B22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D83BE66-C843-4C25-A414-2183305D4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588163-BB5E-4D1F-A983-6B7739450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12F520-FEC6-4814-B2E0-63C53C13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90A413-73C2-48D6-91C1-2666A76C4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464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AF60DD-855E-4C7B-89D5-20782011B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D8608E-18C5-4541-A52F-2BA9CB9A1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404D54-36E3-48D2-A9DE-3D99C39AC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CB838C-FB92-470D-A3FA-98CCBDB3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2D73B5-2115-4E8A-94A6-AFB1018A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75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E7D41E-DE13-4EBC-9EC1-77695C34D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AAA877-2037-478E-A8D6-CA725A78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EF7DD-3E17-4D40-97D2-F1A2F1DDC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7CD1A-725B-42E3-B749-DA544BD5D555}" type="datetimeFigureOut">
              <a:rPr lang="pt-BR" smtClean="0"/>
              <a:t>02/05/2019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9C132-6FC4-45F3-A9EE-36B321D0F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4026DA-04AC-4233-9246-6CBA1463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88644-33A0-4AA9-94CC-AD89271CA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65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Alex_Lattaro" TargetMode="External"/><Relationship Id="rId2" Type="http://schemas.openxmlformats.org/officeDocument/2006/relationships/hyperlink" Target="https://www.linkedin.com/in/alexlattaro/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rganicadigital.com/seeds/algoritmo-de-classificacao-naive-bayes/" TargetMode="External"/><Relationship Id="rId13" Type="http://schemas.openxmlformats.org/officeDocument/2006/relationships/hyperlink" Target="https://www.teses.usp.br/teses/disponiveis/6/6141/tde-09102018-132826/publico/HellenGeremiasdosSantos_DR_ORIGINAL.pdf" TargetMode="External"/><Relationship Id="rId3" Type="http://schemas.openxmlformats.org/officeDocument/2006/relationships/hyperlink" Target="http://webserver2.tecgraf.puc-rio.br/~manuel/TeseDoutorado/ReferencePapers/aprox_funcoes.pdf" TargetMode="External"/><Relationship Id="rId7" Type="http://schemas.openxmlformats.org/officeDocument/2006/relationships/hyperlink" Target="http://www.lbd.dcc.ufmg.br/colecoes/erbd/2015/008.pdf" TargetMode="External"/><Relationship Id="rId12" Type="http://schemas.openxmlformats.org/officeDocument/2006/relationships/hyperlink" Target="https://social.stoa.usp.br/igordsm/blog/resumo-de-otimizacao-minimos-quadrados" TargetMode="External"/><Relationship Id="rId2" Type="http://schemas.openxmlformats.org/officeDocument/2006/relationships/hyperlink" Target="https://www.math.tecnico.ulisboa.pt/~calves/cursos/mmq.htm" TargetMode="External"/><Relationship Id="rId16" Type="http://schemas.openxmlformats.org/officeDocument/2006/relationships/hyperlink" Target="https://towardsdatascience.com/simple-and-multiple-linear-regression-in-python-c928425168f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tp://ftp.dca.fee.unicamp.br/pub/docs/vonzuben/ia004_1s10/notas_de_aula/topico7_IA004_1s10.pdf" TargetMode="External"/><Relationship Id="rId11" Type="http://schemas.openxmlformats.org/officeDocument/2006/relationships/hyperlink" Target="https://medium.com/data-hackers/implementando-regress%C3%A3o-linear-simples-em-python-91df53b920a8" TargetMode="External"/><Relationship Id="rId5" Type="http://schemas.openxmlformats.org/officeDocument/2006/relationships/hyperlink" Target="https://medium.com/machine-learning-beyond-deep-learning/%C3%A1rvores-de-decis%C3%A3o-3f52f6420b69" TargetMode="External"/><Relationship Id="rId15" Type="http://schemas.openxmlformats.org/officeDocument/2006/relationships/hyperlink" Target="file:///C:\Users\v-allatt\AppData\Local\Temp\1200200172.pdf" TargetMode="External"/><Relationship Id="rId10" Type="http://schemas.openxmlformats.org/officeDocument/2006/relationships/hyperlink" Target="http://www.rizbicki.ufscar.br/sml.pdf" TargetMode="External"/><Relationship Id="rId4" Type="http://schemas.openxmlformats.org/officeDocument/2006/relationships/hyperlink" Target="http://repositorio.unb.br/bitstream/10482/23995/1/2017_BrunoFreitasBoynarddeVasconcelos.pdf" TargetMode="External"/><Relationship Id="rId9" Type="http://schemas.openxmlformats.org/officeDocument/2006/relationships/hyperlink" Target="https://www.fm2s.com.br/regressao-linear/" TargetMode="External"/><Relationship Id="rId14" Type="http://schemas.openxmlformats.org/officeDocument/2006/relationships/hyperlink" Target="https://edisciplinas.usp.br/pluginfile.php/3769787/mod_resource/content/1/09_RegressaoLogistica.pdf" TargetMode="Externa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.unicamp.br/~ffaria/ia1s2017/class14/class14-Agrupamento.pdf" TargetMode="External"/><Relationship Id="rId3" Type="http://schemas.openxmlformats.org/officeDocument/2006/relationships/hyperlink" Target="http://conteudo.icmc.usp.br/CMS/Arquivos/arquivos_enviados/BIBLIOTECA_113_ND_75.pdf" TargetMode="External"/><Relationship Id="rId7" Type="http://schemas.openxmlformats.org/officeDocument/2006/relationships/hyperlink" Target="http://web.tecnico.ulisboa.pt/ana.freitas/bioinformatics.ath.cx/bioinformatics.ath.cx/index651a.html?id=147" TargetMode="External"/><Relationship Id="rId2" Type="http://schemas.openxmlformats.org/officeDocument/2006/relationships/hyperlink" Target="https://medium.com/machina-sapiens/algoritmos-de-aprendizagem-de-m%C3%A1quina-qual-deles-escolher-67040ad6873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S5QayXigvan2fIDGN8UfpQ" TargetMode="External"/><Relationship Id="rId5" Type="http://schemas.openxmlformats.org/officeDocument/2006/relationships/hyperlink" Target="http://www.lbd.dcc.ufmg.br/colecoes/eniac/2014/0086.pdf" TargetMode="External"/><Relationship Id="rId4" Type="http://schemas.openxmlformats.org/officeDocument/2006/relationships/hyperlink" Target="http://conteudo.icmc.usp.br/pessoas/andre/research/neural/" TargetMode="External"/><Relationship Id="rId9" Type="http://schemas.openxmlformats.org/officeDocument/2006/relationships/hyperlink" Target="https://imasters.com.br/back-end/machine-learning-e-php-com-php-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46EF085-9BD0-4490-AF00-3F066F8FB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r="3089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B06F5AF-6099-4C2A-AB4F-A35467320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pt-BR">
                <a:solidFill>
                  <a:srgbClr val="FFFFFF"/>
                </a:solidFill>
              </a:rPr>
              <a:t>Alex Lattaro</a:t>
            </a:r>
          </a:p>
        </p:txBody>
      </p:sp>
    </p:spTree>
    <p:extLst>
      <p:ext uri="{BB962C8B-B14F-4D97-AF65-F5344CB8AC3E}">
        <p14:creationId xmlns:p14="http://schemas.microsoft.com/office/powerpoint/2010/main" val="27698056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>
            <a:extLst>
              <a:ext uri="{FF2B5EF4-FFF2-40B4-BE49-F238E27FC236}">
                <a16:creationId xmlns:a16="http://schemas.microsoft.com/office/drawing/2014/main" id="{D06754A9-CA74-4656-A269-7677C71F7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940" y="643466"/>
            <a:ext cx="99041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9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406902" cy="1469965"/>
          </a:xfrm>
        </p:spPr>
        <p:txBody>
          <a:bodyPr anchor="ctr">
            <a:normAutofit/>
          </a:bodyPr>
          <a:lstStyle/>
          <a:p>
            <a:r>
              <a:rPr lang="pt-BR" dirty="0"/>
              <a:t>Aprendizagem Supervisionada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7ADE3A9-7AEB-488C-9686-BA0072D85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7"/>
            <a:ext cx="5406902" cy="1688746"/>
          </a:xfrm>
        </p:spPr>
        <p:txBody>
          <a:bodyPr>
            <a:normAutofit/>
          </a:bodyPr>
          <a:lstStyle/>
          <a:p>
            <a:r>
              <a:rPr lang="pt-BR" sz="2000" dirty="0"/>
              <a:t>Quando utilizar?</a:t>
            </a:r>
          </a:p>
          <a:p>
            <a:r>
              <a:rPr lang="pt-BR" sz="2000" dirty="0"/>
              <a:t>Quando uma característica está disponível para um determinado conjunto de dados;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567E77C-A131-42FC-9725-62E09CD84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4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árvore, planta, ao ar livre, rocha&#10;&#10;Descrição gerada automaticamente">
            <a:extLst>
              <a:ext uri="{FF2B5EF4-FFF2-40B4-BE49-F238E27FC236}">
                <a16:creationId xmlns:a16="http://schemas.microsoft.com/office/drawing/2014/main" id="{570D7D7F-7095-4C54-8525-4E5C03DE3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7" b="7993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8F78BA-C2A4-46DD-9007-5F6647628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pt-BR" sz="3600"/>
              <a:t>Árvores de Decisão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09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Árvores de Decisão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são?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São métodos de aprendizado de máquinas supervisionado não-paramétricos, muito utilizados em tarefas de classificação e regressão.</a:t>
            </a:r>
          </a:p>
        </p:txBody>
      </p:sp>
    </p:spTree>
    <p:extLst>
      <p:ext uri="{BB962C8B-B14F-4D97-AF65-F5344CB8AC3E}">
        <p14:creationId xmlns:p14="http://schemas.microsoft.com/office/powerpoint/2010/main" val="79489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Árvores de Decisão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92500" lnSpcReduction="10000"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Em cada nó é escolhido o melhor valor entre todas as características e todos os pontos possíveis de corte (split). Cada corte é selecionado de tal modo que maximize alguma função;</a:t>
            </a:r>
          </a:p>
          <a:p>
            <a:r>
              <a:rPr lang="pt-BR" sz="2000" dirty="0"/>
              <a:t>Em árvores para classificação, utiliza-se entropia cruzada (</a:t>
            </a:r>
            <a:r>
              <a:rPr lang="pt-BR" sz="2000" dirty="0" err="1"/>
              <a:t>cross</a:t>
            </a:r>
            <a:r>
              <a:rPr lang="pt-BR" sz="2000" dirty="0"/>
              <a:t> </a:t>
            </a:r>
            <a:r>
              <a:rPr lang="pt-BR" sz="2000" dirty="0" err="1"/>
              <a:t>entropy</a:t>
            </a:r>
            <a:r>
              <a:rPr lang="pt-BR" sz="2000" dirty="0"/>
              <a:t>) e </a:t>
            </a:r>
            <a:r>
              <a:rPr lang="pt-BR" sz="2000" dirty="0" err="1"/>
              <a:t>Gini</a:t>
            </a:r>
            <a:r>
              <a:rPr lang="pt-BR" sz="2000" dirty="0"/>
              <a:t> index;</a:t>
            </a:r>
          </a:p>
          <a:p>
            <a:r>
              <a:rPr lang="pt-BR" sz="2000" dirty="0"/>
              <a:t>Este procedimento é definido recursivamente para cada nó e encerra quando é encontrado um critério de parada;</a:t>
            </a:r>
          </a:p>
          <a:p>
            <a:r>
              <a:rPr lang="pt-BR" sz="2000" dirty="0"/>
              <a:t>Uma árvore sozinha é utilizada muito raramente, mas em combinação com muitas outras elas formam algoritmos muito eficientes tais como Florestas Aleatórias ou </a:t>
            </a:r>
            <a:r>
              <a:rPr lang="pt-BR" sz="2000" dirty="0" err="1"/>
              <a:t>Gradient</a:t>
            </a:r>
            <a:r>
              <a:rPr lang="pt-BR" sz="2000" dirty="0"/>
              <a:t> </a:t>
            </a:r>
            <a:r>
              <a:rPr lang="pt-BR" sz="2000" dirty="0" err="1"/>
              <a:t>Tree</a:t>
            </a:r>
            <a:r>
              <a:rPr lang="pt-BR" sz="2000" dirty="0"/>
              <a:t> </a:t>
            </a:r>
            <a:r>
              <a:rPr lang="pt-BR" sz="2000" dirty="0" err="1"/>
              <a:t>Boosting</a:t>
            </a:r>
            <a:r>
              <a:rPr lang="pt-B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9890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Árvores de Decisão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/>
              <a:t>Fácil interpretação, já que são altamente visuais;</a:t>
            </a:r>
          </a:p>
          <a:p>
            <a:pPr lvl="1"/>
            <a:r>
              <a:rPr lang="pt-BR" sz="2000" dirty="0"/>
              <a:t>Requerem pouco esforço na preparação dos dados;</a:t>
            </a:r>
          </a:p>
          <a:p>
            <a:pPr lvl="1"/>
            <a:r>
              <a:rPr lang="pt-BR" sz="2000" dirty="0"/>
              <a:t>Complexidade logarítmica na etapa de predição;</a:t>
            </a:r>
          </a:p>
          <a:p>
            <a:pPr lvl="1"/>
            <a:r>
              <a:rPr lang="pt-BR" sz="2000" dirty="0"/>
              <a:t>São capazes de lidar com problemas com múltiplos rótulos.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514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Árvores de Decisão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 err="1"/>
              <a:t>Overfitting</a:t>
            </a:r>
            <a:r>
              <a:rPr lang="pt-BR" sz="2000" dirty="0"/>
              <a:t>;</a:t>
            </a:r>
          </a:p>
          <a:p>
            <a:pPr lvl="1"/>
            <a:r>
              <a:rPr lang="pt-BR" sz="2000" dirty="0"/>
              <a:t>São modelos instáveis;</a:t>
            </a:r>
          </a:p>
          <a:p>
            <a:pPr lvl="1"/>
            <a:r>
              <a:rPr lang="pt-BR" sz="2000" dirty="0"/>
              <a:t>Não garante a construção da melhor estrutura para o dados de treino em questão.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7793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Árvores de Decisão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/>
              <a:t>Saúde (diagnóstico médico);</a:t>
            </a:r>
          </a:p>
          <a:p>
            <a:pPr lvl="1"/>
            <a:r>
              <a:rPr lang="pt-BR" sz="2000" dirty="0"/>
              <a:t>Classificação (identificação);</a:t>
            </a:r>
          </a:p>
        </p:txBody>
      </p:sp>
    </p:spTree>
    <p:extLst>
      <p:ext uri="{BB962C8B-B14F-4D97-AF65-F5344CB8AC3E}">
        <p14:creationId xmlns:p14="http://schemas.microsoft.com/office/powerpoint/2010/main" val="1212354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pessoa, homem, jovem, menino&#10;&#10;Descrição gerada automaticamente">
            <a:extLst>
              <a:ext uri="{FF2B5EF4-FFF2-40B4-BE49-F238E27FC236}">
                <a16:creationId xmlns:a16="http://schemas.microsoft.com/office/drawing/2014/main" id="{BFC6289D-C32B-4948-98B4-EA9C37D71A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8A3162B-515D-4CD6-936C-F7E9A766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Naïve Bayes</a:t>
            </a:r>
            <a:endParaRPr lang="en-US"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11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Naïve</a:t>
            </a:r>
            <a:r>
              <a:rPr lang="pt-BR" sz="4100" dirty="0">
                <a:solidFill>
                  <a:schemeClr val="accent1"/>
                </a:solidFill>
              </a:rPr>
              <a:t> </a:t>
            </a:r>
            <a:r>
              <a:rPr lang="pt-BR" sz="4100" dirty="0" err="1">
                <a:solidFill>
                  <a:schemeClr val="accent1"/>
                </a:solidFill>
              </a:rPr>
              <a:t>Bayes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/>
              <a:t>É um classificador probabilístico;</a:t>
            </a:r>
          </a:p>
          <a:p>
            <a:pPr lvl="1"/>
            <a:r>
              <a:rPr lang="pt-BR" sz="2000" dirty="0"/>
              <a:t>Foi baseado no Teorema de </a:t>
            </a:r>
            <a:r>
              <a:rPr lang="pt-BR" sz="2000" dirty="0" err="1"/>
              <a:t>Bayes</a:t>
            </a:r>
            <a:r>
              <a:rPr lang="pt-BR" sz="2000" dirty="0"/>
              <a:t>, criado por Thomas </a:t>
            </a:r>
            <a:r>
              <a:rPr lang="pt-BR" sz="2000" dirty="0" err="1"/>
              <a:t>Bayes</a:t>
            </a:r>
            <a:r>
              <a:rPr lang="pt-BR" sz="2000" dirty="0"/>
              <a:t>, desenvolvido para tentar provar a existência de Deus;</a:t>
            </a:r>
          </a:p>
          <a:p>
            <a:pPr lvl="1"/>
            <a:r>
              <a:rPr lang="pt-BR" sz="2000" dirty="0"/>
              <a:t>Baseado na evidência das </a:t>
            </a:r>
            <a:r>
              <a:rPr lang="pt-BR" sz="2000" dirty="0" err="1"/>
              <a:t>features</a:t>
            </a:r>
            <a:r>
              <a:rPr lang="pt-BR" sz="2000" dirty="0"/>
              <a:t> nos dados;</a:t>
            </a:r>
          </a:p>
          <a:p>
            <a:pPr lvl="1"/>
            <a:endParaRPr lang="pt-BR" sz="20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964918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Naïve</a:t>
            </a:r>
            <a:r>
              <a:rPr lang="pt-BR" sz="4100" dirty="0">
                <a:solidFill>
                  <a:schemeClr val="accent1"/>
                </a:solidFill>
              </a:rPr>
              <a:t> </a:t>
            </a:r>
            <a:r>
              <a:rPr lang="pt-BR" sz="4100" dirty="0" err="1">
                <a:solidFill>
                  <a:schemeClr val="accent1"/>
                </a:solidFill>
              </a:rPr>
              <a:t>Bayes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 (A| B) é a probabilidade posterior, P (B|A) é a probabilidade, P (A) é a probabilidade prévia e P (B) é preditor de probabilidade prévia.</a:t>
            </a:r>
          </a:p>
        </p:txBody>
      </p:sp>
      <p:pic>
        <p:nvPicPr>
          <p:cNvPr id="8" name="Imagem 7" descr="Uma imagem contendo edifício, sinal, ao ar livre, pendurando&#10;&#10;Descrição gerada automaticamente">
            <a:extLst>
              <a:ext uri="{FF2B5EF4-FFF2-40B4-BE49-F238E27FC236}">
                <a16:creationId xmlns:a16="http://schemas.microsoft.com/office/drawing/2014/main" id="{3C09188F-9401-4833-91B6-F4416F977F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" r="-1" b="-1"/>
          <a:stretch/>
        </p:blipFill>
        <p:spPr>
          <a:xfrm>
            <a:off x="7744450" y="320040"/>
            <a:ext cx="4125986" cy="282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6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Naïve</a:t>
            </a:r>
            <a:r>
              <a:rPr lang="pt-BR" sz="4100" dirty="0">
                <a:solidFill>
                  <a:schemeClr val="accent1"/>
                </a:solidFill>
              </a:rPr>
              <a:t> </a:t>
            </a:r>
            <a:r>
              <a:rPr lang="pt-BR" sz="4100" dirty="0" err="1">
                <a:solidFill>
                  <a:schemeClr val="accent1"/>
                </a:solidFill>
              </a:rPr>
              <a:t>Bayes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/>
              <a:t>Simples;</a:t>
            </a:r>
          </a:p>
          <a:p>
            <a:pPr lvl="1"/>
            <a:r>
              <a:rPr lang="pt-BR" sz="2000" dirty="0"/>
              <a:t>Rápido;</a:t>
            </a:r>
          </a:p>
          <a:p>
            <a:pPr lvl="1"/>
            <a:r>
              <a:rPr lang="pt-BR" sz="2000" dirty="0"/>
              <a:t>Bom desempenho;</a:t>
            </a:r>
          </a:p>
          <a:p>
            <a:pPr lvl="1"/>
            <a:r>
              <a:rPr lang="pt-BR" sz="2000" dirty="0"/>
              <a:t>Precisa de poucos dados de teste para obter uma precisão relativamente boa;</a:t>
            </a: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20501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Naïve</a:t>
            </a:r>
            <a:r>
              <a:rPr lang="pt-BR" sz="4100" dirty="0">
                <a:solidFill>
                  <a:schemeClr val="accent1"/>
                </a:solidFill>
              </a:rPr>
              <a:t> </a:t>
            </a:r>
            <a:r>
              <a:rPr lang="pt-BR" sz="4100" dirty="0" err="1">
                <a:solidFill>
                  <a:schemeClr val="accent1"/>
                </a:solidFill>
              </a:rPr>
              <a:t>Bayes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pPr lvl="1"/>
            <a:r>
              <a:rPr lang="pt-BR" sz="2000" dirty="0"/>
              <a:t>Desconsidera a correlação entre variáveis;</a:t>
            </a:r>
          </a:p>
          <a:p>
            <a:pPr lvl="1"/>
            <a:r>
              <a:rPr lang="pt-BR" sz="2000" dirty="0"/>
              <a:t>Frequência zero;</a:t>
            </a:r>
          </a:p>
          <a:p>
            <a:pPr lvl="1"/>
            <a:r>
              <a:rPr lang="pt-BR" sz="2000" dirty="0"/>
              <a:t>Mau estimador;</a:t>
            </a: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03787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Naïve</a:t>
            </a:r>
            <a:r>
              <a:rPr lang="pt-BR" sz="4100" dirty="0">
                <a:solidFill>
                  <a:schemeClr val="accent1"/>
                </a:solidFill>
              </a:rPr>
              <a:t> </a:t>
            </a:r>
            <a:r>
              <a:rPr lang="pt-BR" sz="4100" dirty="0" err="1">
                <a:solidFill>
                  <a:schemeClr val="accent1"/>
                </a:solidFill>
              </a:rPr>
              <a:t>Bayes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Identificação de SPAM;</a:t>
            </a:r>
          </a:p>
          <a:p>
            <a:r>
              <a:rPr lang="pt-BR" sz="2000" dirty="0"/>
              <a:t>Classificação de artigos;</a:t>
            </a:r>
          </a:p>
          <a:p>
            <a:r>
              <a:rPr lang="pt-BR" sz="2000" dirty="0"/>
              <a:t>Análise de sentimento textual;</a:t>
            </a:r>
          </a:p>
          <a:p>
            <a:r>
              <a:rPr lang="pt-BR" sz="2000" dirty="0"/>
              <a:t>Reconhecimento facial;</a:t>
            </a:r>
          </a:p>
          <a:p>
            <a:r>
              <a:rPr lang="pt-BR" sz="2000" dirty="0"/>
              <a:t>Análise de crédito;</a:t>
            </a:r>
          </a:p>
          <a:p>
            <a:r>
              <a:rPr lang="pt-BR" sz="2000" dirty="0"/>
              <a:t>Previsão em tempo real;</a:t>
            </a:r>
          </a:p>
          <a:p>
            <a:r>
              <a:rPr lang="pt-BR" sz="2000" dirty="0"/>
              <a:t>Análise de sentimentos em redes sociais.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95484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árvore, mesa, céu&#10;&#10;Descrição gerada automaticamente">
            <a:extLst>
              <a:ext uri="{FF2B5EF4-FFF2-40B4-BE49-F238E27FC236}">
                <a16:creationId xmlns:a16="http://schemas.microsoft.com/office/drawing/2014/main" id="{0662644A-50F7-4DA5-AC40-3D6C46D8DF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D639FB5-5981-48DB-AD28-6B375593C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49" y="1200152"/>
            <a:ext cx="6897171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Mínimos Quadrados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583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Mínimos Quadrados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O método dos mínimos quadrados é uma maneira de se obter a melhor reta baseada nos dados experimentais;</a:t>
            </a:r>
          </a:p>
          <a:p>
            <a:r>
              <a:rPr lang="pt-BR" sz="2000" dirty="0"/>
              <a:t>Consiste em um estimador que minimiza a soma dos quadrados dos resíduos da regressão, de forma a maximizar o grau de ajuste do modelo aos dados observados.</a:t>
            </a:r>
          </a:p>
        </p:txBody>
      </p:sp>
    </p:spTree>
    <p:extLst>
      <p:ext uri="{BB962C8B-B14F-4D97-AF65-F5344CB8AC3E}">
        <p14:creationId xmlns:p14="http://schemas.microsoft.com/office/powerpoint/2010/main" val="423812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Mínimos Quadrados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O método dos mínimos quadrados assume que a melhor reta capaz de aproximar um conjunto de pares ordenados conhecidos, é aquela que possuir a soma mínima dos desvios ao quadrado.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E4094F4-D009-4BAC-A854-9FA2992C1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387" y="5958085"/>
            <a:ext cx="6753225" cy="428625"/>
          </a:xfrm>
          <a:prstGeom prst="rect">
            <a:avLst/>
          </a:prstGeom>
        </p:spPr>
      </p:pic>
      <p:pic>
        <p:nvPicPr>
          <p:cNvPr id="8" name="Imagem 7" descr="Uma imagem contendo céu&#10;&#10;Descrição gerada automaticamente">
            <a:extLst>
              <a:ext uri="{FF2B5EF4-FFF2-40B4-BE49-F238E27FC236}">
                <a16:creationId xmlns:a16="http://schemas.microsoft.com/office/drawing/2014/main" id="{6B9B6353-90B2-43B3-9819-E258084B2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64" y="963877"/>
            <a:ext cx="25717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99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Mínimos Quadrados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Simplicidade e facilidade para se fazer inferências;</a:t>
            </a:r>
          </a:p>
        </p:txBody>
      </p:sp>
      <p:pic>
        <p:nvPicPr>
          <p:cNvPr id="7" name="Imagem 6" descr="Uma imagem contendo céu&#10;&#10;Descrição gerada automaticamente">
            <a:extLst>
              <a:ext uri="{FF2B5EF4-FFF2-40B4-BE49-F238E27FC236}">
                <a16:creationId xmlns:a16="http://schemas.microsoft.com/office/drawing/2014/main" id="{3AAE5251-AEE4-41BC-AF0D-22DD8FA6E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64" y="963877"/>
            <a:ext cx="25717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12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Mínimos Quadrados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Acurácia das previsões;</a:t>
            </a:r>
          </a:p>
          <a:p>
            <a:r>
              <a:rPr lang="pt-BR" sz="2000" dirty="0" err="1"/>
              <a:t>Interpretabilidade</a:t>
            </a:r>
            <a:r>
              <a:rPr lang="pt-BR" sz="2000" dirty="0"/>
              <a:t> do modelo;</a:t>
            </a:r>
          </a:p>
          <a:p>
            <a:r>
              <a:rPr lang="pt-BR" sz="2000" dirty="0"/>
              <a:t>Muito sensíveis a outliers.</a:t>
            </a:r>
          </a:p>
        </p:txBody>
      </p:sp>
      <p:pic>
        <p:nvPicPr>
          <p:cNvPr id="7" name="Imagem 6" descr="Uma imagem contendo céu&#10;&#10;Descrição gerada automaticamente">
            <a:extLst>
              <a:ext uri="{FF2B5EF4-FFF2-40B4-BE49-F238E27FC236}">
                <a16:creationId xmlns:a16="http://schemas.microsoft.com/office/drawing/2014/main" id="{C8501AEB-A01A-4B1C-8BB4-BD8CF3449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64" y="963877"/>
            <a:ext cx="25717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65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Mínimos Quadrados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Previsões baseadas em dados históricos;</a:t>
            </a:r>
          </a:p>
          <a:p>
            <a:r>
              <a:rPr lang="pt-BR" sz="2000" dirty="0"/>
              <a:t>Decisões de apoio;</a:t>
            </a:r>
          </a:p>
          <a:p>
            <a:r>
              <a:rPr lang="pt-BR" sz="2000" dirty="0"/>
              <a:t>Correções de erros;</a:t>
            </a:r>
          </a:p>
        </p:txBody>
      </p:sp>
      <p:pic>
        <p:nvPicPr>
          <p:cNvPr id="7" name="Imagem 6" descr="Uma imagem contendo céu&#10;&#10;Descrição gerada automaticamente">
            <a:extLst>
              <a:ext uri="{FF2B5EF4-FFF2-40B4-BE49-F238E27FC236}">
                <a16:creationId xmlns:a16="http://schemas.microsoft.com/office/drawing/2014/main" id="{6882DE61-226D-48F4-B1CE-BBE8F2B79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64" y="963877"/>
            <a:ext cx="25717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65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 descr="Uma imagem contendo interior&#10;&#10;Descrição gerada automaticamente">
            <a:extLst>
              <a:ext uri="{FF2B5EF4-FFF2-40B4-BE49-F238E27FC236}">
                <a16:creationId xmlns:a16="http://schemas.microsoft.com/office/drawing/2014/main" id="{B2DB078C-BB5D-4767-9ECE-50DD5581C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8" b="955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65F471-B3EF-4B21-A99C-509F8F0B5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ln w="22225">
                  <a:solidFill>
                    <a:schemeClr val="tx1"/>
                  </a:solidFill>
                  <a:miter lim="800000"/>
                </a:ln>
                <a:solidFill>
                  <a:srgbClr val="FFFFFF"/>
                </a:solidFill>
              </a:rPr>
              <a:t>Regressão Logística</a:t>
            </a:r>
          </a:p>
        </p:txBody>
      </p:sp>
    </p:spTree>
    <p:extLst>
      <p:ext uri="{BB962C8B-B14F-4D97-AF65-F5344CB8AC3E}">
        <p14:creationId xmlns:p14="http://schemas.microsoft.com/office/powerpoint/2010/main" val="413265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 regressão logística é um recurso capaz de estimar a probabilidade associada à ocorrência de determinado evento em detrimento a um conjunto de variáveis;</a:t>
            </a:r>
          </a:p>
          <a:p>
            <a:r>
              <a:rPr lang="pt-BR" sz="2000" dirty="0"/>
              <a:t>A regressão logística realiza classificação binária, portanto os rótulos de saída são dicotômicos (binários).</a:t>
            </a:r>
          </a:p>
        </p:txBody>
      </p:sp>
    </p:spTree>
    <p:extLst>
      <p:ext uri="{BB962C8B-B14F-4D97-AF65-F5344CB8AC3E}">
        <p14:creationId xmlns:p14="http://schemas.microsoft.com/office/powerpoint/2010/main" val="4264370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Este algoritmo calcula a probabilidade do objeto pertencer a cada classe. Por isso, a função de custo pode ser a diferença entre a probabilidade predita e o rótulo 0 ou 1, e calcular a média para todos os objetos;</a:t>
            </a:r>
          </a:p>
          <a:p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B3B19B-EF04-4FF5-8BF9-4CAD654A4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" y="5593605"/>
            <a:ext cx="5515064" cy="97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13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é o classificador não-linear mas simples com uma combinação linear de parâmetros e função não-linear (</a:t>
            </a:r>
            <a:r>
              <a:rPr lang="pt-BR" sz="2000" dirty="0" err="1"/>
              <a:t>sigmoid</a:t>
            </a:r>
            <a:r>
              <a:rPr lang="pt-BR" sz="2000" dirty="0"/>
              <a:t>) para classificação binária.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32314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Facilidade para lidar com variáveis independentes categórica;</a:t>
            </a:r>
          </a:p>
          <a:p>
            <a:r>
              <a:rPr lang="pt-BR" sz="2000" dirty="0"/>
              <a:t>Fornece resultados em termos de probabilidade;</a:t>
            </a:r>
          </a:p>
          <a:p>
            <a:r>
              <a:rPr lang="pt-BR" sz="2000" dirty="0"/>
              <a:t>Facilidade   de   classificação   de   indivíduos   em categorias;</a:t>
            </a:r>
          </a:p>
          <a:p>
            <a:r>
              <a:rPr lang="pt-BR" sz="2000" dirty="0"/>
              <a:t>Requer pequeno número de suposições;</a:t>
            </a:r>
          </a:p>
          <a:p>
            <a:r>
              <a:rPr lang="pt-BR" sz="2000" dirty="0"/>
              <a:t>Alto grau de confiabilidade.</a:t>
            </a:r>
          </a:p>
        </p:txBody>
      </p:sp>
    </p:spTree>
    <p:extLst>
      <p:ext uri="{BB962C8B-B14F-4D97-AF65-F5344CB8AC3E}">
        <p14:creationId xmlns:p14="http://schemas.microsoft.com/office/powerpoint/2010/main" val="4148585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 interpretação do modelo não é imediata pelo fato da visão geométrica do modelo não ser simples;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76768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Regressão Logística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Pontuação de crédito (</a:t>
            </a:r>
            <a:r>
              <a:rPr lang="pt-BR" sz="2000" dirty="0" err="1"/>
              <a:t>balanced</a:t>
            </a:r>
            <a:r>
              <a:rPr lang="pt-BR" sz="2000" dirty="0"/>
              <a:t> </a:t>
            </a:r>
            <a:r>
              <a:rPr lang="pt-BR" sz="2000" dirty="0" err="1"/>
              <a:t>scorecard</a:t>
            </a:r>
            <a:r>
              <a:rPr lang="pt-BR" sz="2000" dirty="0"/>
              <a:t>);</a:t>
            </a:r>
          </a:p>
          <a:p>
            <a:r>
              <a:rPr lang="pt-BR" sz="2000" dirty="0"/>
              <a:t>Medir as taxas de sucesso das campanhas de marketing</a:t>
            </a:r>
          </a:p>
          <a:p>
            <a:r>
              <a:rPr lang="pt-BR" sz="2000" dirty="0"/>
              <a:t>Prever as receitas de um determinado produto</a:t>
            </a:r>
          </a:p>
          <a:p>
            <a:r>
              <a:rPr lang="pt-BR" sz="2000" dirty="0"/>
              <a:t>Previsão de risco (Prevenção de desastres naturais);</a:t>
            </a:r>
          </a:p>
        </p:txBody>
      </p:sp>
    </p:spTree>
    <p:extLst>
      <p:ext uri="{BB962C8B-B14F-4D97-AF65-F5344CB8AC3E}">
        <p14:creationId xmlns:p14="http://schemas.microsoft.com/office/powerpoint/2010/main" val="1457616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5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 descr="Uma imagem contendo foto, diferente, mostrando&#10;&#10;Descrição gerada automaticamente">
            <a:extLst>
              <a:ext uri="{FF2B5EF4-FFF2-40B4-BE49-F238E27FC236}">
                <a16:creationId xmlns:a16="http://schemas.microsoft.com/office/drawing/2014/main" id="{207B4EA0-B3BC-4357-A187-0E8D4577EC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4" b="908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023F5B-835D-47FC-B960-CFA791E23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49" y="1200152"/>
            <a:ext cx="6897171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</a:rPr>
              <a:t>Support Vector Machine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802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Support</a:t>
            </a:r>
            <a:r>
              <a:rPr lang="pt-BR" sz="4100" dirty="0">
                <a:solidFill>
                  <a:schemeClr val="accent1"/>
                </a:solidFill>
              </a:rPr>
              <a:t> Vector </a:t>
            </a:r>
            <a:r>
              <a:rPr lang="pt-BR" sz="4100" dirty="0" err="1">
                <a:solidFill>
                  <a:schemeClr val="accent1"/>
                </a:solidFill>
              </a:rPr>
              <a:t>Machine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SVM é um algoritmo binário da classificação. Dado um conjunto de pontos de 2 tipos em lugar N dimensional, SVM gera um hiperplano (N - 1) dimensional para separar esses pontos em 2 grupos.</a:t>
            </a:r>
          </a:p>
        </p:txBody>
      </p:sp>
      <p:pic>
        <p:nvPicPr>
          <p:cNvPr id="7" name="Imagem 6" descr="Uma imagem contendo céu, texto&#10;&#10;Descrição gerada automaticamente">
            <a:extLst>
              <a:ext uri="{FF2B5EF4-FFF2-40B4-BE49-F238E27FC236}">
                <a16:creationId xmlns:a16="http://schemas.microsoft.com/office/drawing/2014/main" id="{07FBBBC2-8334-4FC9-8308-460E37F970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130"/>
          <a:stretch/>
        </p:blipFill>
        <p:spPr>
          <a:xfrm>
            <a:off x="7859440" y="737337"/>
            <a:ext cx="3851522" cy="26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4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Support</a:t>
            </a:r>
            <a:r>
              <a:rPr lang="pt-BR" sz="4100" dirty="0">
                <a:solidFill>
                  <a:schemeClr val="accent1"/>
                </a:solidFill>
              </a:rPr>
              <a:t> Vector </a:t>
            </a:r>
            <a:r>
              <a:rPr lang="pt-BR" sz="4100" dirty="0" err="1">
                <a:solidFill>
                  <a:schemeClr val="accent1"/>
                </a:solidFill>
              </a:rPr>
              <a:t>Machine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</p:txBody>
      </p:sp>
      <p:pic>
        <p:nvPicPr>
          <p:cNvPr id="7" name="Imagem 6" descr="Uma imagem contendo céu, texto&#10;&#10;Descrição gerada automaticamente">
            <a:extLst>
              <a:ext uri="{FF2B5EF4-FFF2-40B4-BE49-F238E27FC236}">
                <a16:creationId xmlns:a16="http://schemas.microsoft.com/office/drawing/2014/main" id="{518DC140-7C75-4438-A507-1647829A41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130"/>
          <a:stretch/>
        </p:blipFill>
        <p:spPr>
          <a:xfrm>
            <a:off x="5457242" y="3777418"/>
            <a:ext cx="3851522" cy="26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37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Support</a:t>
            </a:r>
            <a:r>
              <a:rPr lang="pt-BR" sz="4100" dirty="0">
                <a:solidFill>
                  <a:schemeClr val="accent1"/>
                </a:solidFill>
              </a:rPr>
              <a:t> Vector </a:t>
            </a:r>
            <a:r>
              <a:rPr lang="pt-BR" sz="4100" dirty="0" err="1">
                <a:solidFill>
                  <a:schemeClr val="accent1"/>
                </a:solidFill>
              </a:rPr>
              <a:t>Machine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Eficaz em espaços dimensionais elevados;</a:t>
            </a:r>
          </a:p>
          <a:p>
            <a:endParaRPr lang="pt-BR" sz="2000" dirty="0"/>
          </a:p>
        </p:txBody>
      </p:sp>
      <p:pic>
        <p:nvPicPr>
          <p:cNvPr id="7" name="Imagem 6" descr="Uma imagem contendo céu, texto&#10;&#10;Descrição gerada automaticamente">
            <a:extLst>
              <a:ext uri="{FF2B5EF4-FFF2-40B4-BE49-F238E27FC236}">
                <a16:creationId xmlns:a16="http://schemas.microsoft.com/office/drawing/2014/main" id="{9F037F73-611D-46AF-8AB1-3955A36607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130"/>
          <a:stretch/>
        </p:blipFill>
        <p:spPr>
          <a:xfrm>
            <a:off x="7859440" y="737337"/>
            <a:ext cx="3851522" cy="26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47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Support</a:t>
            </a:r>
            <a:r>
              <a:rPr lang="pt-BR" sz="4100" dirty="0">
                <a:solidFill>
                  <a:schemeClr val="accent1"/>
                </a:solidFill>
              </a:rPr>
              <a:t> Vector </a:t>
            </a:r>
            <a:r>
              <a:rPr lang="pt-BR" sz="4100" dirty="0" err="1">
                <a:solidFill>
                  <a:schemeClr val="accent1"/>
                </a:solidFill>
              </a:rPr>
              <a:t>Machine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Baixa performance quando as características são maiores que as amostras;</a:t>
            </a:r>
          </a:p>
          <a:p>
            <a:r>
              <a:rPr lang="pt-BR" sz="2000" dirty="0"/>
              <a:t>Não fornece estimativas de probabilidades;</a:t>
            </a:r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020311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Support</a:t>
            </a:r>
            <a:r>
              <a:rPr lang="pt-BR" sz="4100" dirty="0">
                <a:solidFill>
                  <a:schemeClr val="accent1"/>
                </a:solidFill>
              </a:rPr>
              <a:t> Vector </a:t>
            </a:r>
            <a:r>
              <a:rPr lang="pt-BR" sz="4100" dirty="0" err="1">
                <a:solidFill>
                  <a:schemeClr val="accent1"/>
                </a:solidFill>
              </a:rPr>
              <a:t>Machine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Publicidades em display;</a:t>
            </a:r>
          </a:p>
          <a:p>
            <a:r>
              <a:rPr lang="pt-BR" sz="2000" dirty="0"/>
              <a:t>Reconhecimento de site de </a:t>
            </a:r>
            <a:r>
              <a:rPr lang="pt-BR" sz="2000" dirty="0" err="1"/>
              <a:t>splice</a:t>
            </a:r>
            <a:r>
              <a:rPr lang="pt-BR" sz="2000" dirty="0"/>
              <a:t> humano;</a:t>
            </a:r>
          </a:p>
          <a:p>
            <a:r>
              <a:rPr lang="pt-BR" sz="2000" dirty="0"/>
              <a:t>Detecção de gênero baseada em imagem;</a:t>
            </a:r>
          </a:p>
          <a:p>
            <a:r>
              <a:rPr lang="pt-BR" sz="2000" dirty="0"/>
              <a:t>Classificação de imagem em grande escala.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16823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406902" cy="1469965"/>
          </a:xfrm>
        </p:spPr>
        <p:txBody>
          <a:bodyPr anchor="ctr">
            <a:normAutofit/>
          </a:bodyPr>
          <a:lstStyle/>
          <a:p>
            <a:r>
              <a:rPr lang="pt-BR" dirty="0"/>
              <a:t>Aprendizagem</a:t>
            </a:r>
            <a:br>
              <a:rPr lang="pt-BR" dirty="0"/>
            </a:br>
            <a:r>
              <a:rPr lang="pt-BR" dirty="0"/>
              <a:t>Não Supervisionada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7ADE3A9-7AEB-488C-9686-BA0072D85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7"/>
            <a:ext cx="5406902" cy="1688746"/>
          </a:xfrm>
        </p:spPr>
        <p:txBody>
          <a:bodyPr>
            <a:normAutofit/>
          </a:bodyPr>
          <a:lstStyle/>
          <a:p>
            <a:r>
              <a:rPr lang="pt-BR" sz="2000" dirty="0"/>
              <a:t>Quando utilizar?</a:t>
            </a:r>
          </a:p>
          <a:p>
            <a:pPr lvl="0"/>
            <a:r>
              <a:rPr lang="pt-BR" sz="2000" dirty="0"/>
              <a:t>Casos em que o desafio é descobrir relacionamentos implícitos em um dado conjunto de dados não-rotulado.</a:t>
            </a:r>
            <a:endParaRPr lang="en-US" sz="20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567E77C-A131-42FC-9725-62E09CD84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5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0980A3D-EF07-40E0-828E-8A6B09E1C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" r="38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70D2DFD-3788-4639-92F2-663799C6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Clustering</a:t>
            </a:r>
          </a:p>
        </p:txBody>
      </p:sp>
    </p:spTree>
    <p:extLst>
      <p:ext uri="{BB962C8B-B14F-4D97-AF65-F5344CB8AC3E}">
        <p14:creationId xmlns:p14="http://schemas.microsoft.com/office/powerpoint/2010/main" val="3937146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O </a:t>
            </a:r>
            <a:r>
              <a:rPr lang="pt-BR" sz="2000" dirty="0" err="1"/>
              <a:t>clustering</a:t>
            </a:r>
            <a:r>
              <a:rPr lang="pt-BR" sz="2000" dirty="0"/>
              <a:t> ou análise de agrupamento de dados é o conjunto de técnicas de </a:t>
            </a:r>
            <a:r>
              <a:rPr lang="pt-BR" sz="2000" dirty="0" err="1"/>
              <a:t>prospeção</a:t>
            </a:r>
            <a:r>
              <a:rPr lang="pt-BR" sz="2000" dirty="0"/>
              <a:t> de dados que visa fazer agrupamentos automáticos de dados segundo o seu grau de semelhança. O critério de semelhança faz parte da definição do problema e, dependendo, do algoritmo</a:t>
            </a:r>
          </a:p>
        </p:txBody>
      </p:sp>
    </p:spTree>
    <p:extLst>
      <p:ext uri="{BB962C8B-B14F-4D97-AF65-F5344CB8AC3E}">
        <p14:creationId xmlns:p14="http://schemas.microsoft.com/office/powerpoint/2010/main" val="605007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algoritmos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Algoritmos baseados em </a:t>
            </a:r>
            <a:r>
              <a:rPr lang="pt-BR" sz="2000" dirty="0" err="1"/>
              <a:t>Centroid</a:t>
            </a:r>
            <a:r>
              <a:rPr lang="pt-BR" sz="2000" dirty="0"/>
              <a:t>;</a:t>
            </a:r>
          </a:p>
          <a:p>
            <a:r>
              <a:rPr lang="pt-BR" sz="2000" dirty="0"/>
              <a:t>Algoritmos baseados em conectividade;</a:t>
            </a:r>
          </a:p>
          <a:p>
            <a:r>
              <a:rPr lang="pt-BR" sz="2000" dirty="0"/>
              <a:t>Algoritmos baseados em densidade;</a:t>
            </a:r>
          </a:p>
          <a:p>
            <a:r>
              <a:rPr lang="pt-BR" sz="2000" dirty="0"/>
              <a:t>Probabilístico;</a:t>
            </a:r>
          </a:p>
          <a:p>
            <a:r>
              <a:rPr lang="pt-BR" sz="2000" dirty="0"/>
              <a:t>Redução da Dimensionalidade.</a:t>
            </a:r>
          </a:p>
        </p:txBody>
      </p:sp>
    </p:spTree>
    <p:extLst>
      <p:ext uri="{BB962C8B-B14F-4D97-AF65-F5344CB8AC3E}">
        <p14:creationId xmlns:p14="http://schemas.microsoft.com/office/powerpoint/2010/main" val="42349228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Este utiliza um método simples e eficiente baseado no conceito de distância;</a:t>
            </a:r>
          </a:p>
          <a:p>
            <a:r>
              <a:rPr lang="pt-BR" sz="2000" dirty="0"/>
              <a:t>O algoritmo de forma iterativa atribui os pontos de dados ao grupo que representa a menor distância, ou seja, ao grupo de dados que seja mais similar.</a:t>
            </a:r>
          </a:p>
        </p:txBody>
      </p:sp>
    </p:spTree>
    <p:extLst>
      <p:ext uri="{BB962C8B-B14F-4D97-AF65-F5344CB8AC3E}">
        <p14:creationId xmlns:p14="http://schemas.microsoft.com/office/powerpoint/2010/main" val="3098204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Inicialmente o algoritmo simplesmente gera aleatoriamente k </a:t>
            </a:r>
            <a:r>
              <a:rPr lang="pt-BR" sz="2000" dirty="0" err="1"/>
              <a:t>centroids</a:t>
            </a:r>
            <a:r>
              <a:rPr lang="pt-BR" sz="2000" dirty="0"/>
              <a:t>, onde o número de </a:t>
            </a:r>
            <a:r>
              <a:rPr lang="pt-BR" sz="2000" dirty="0" err="1"/>
              <a:t>centroids</a:t>
            </a:r>
            <a:r>
              <a:rPr lang="pt-BR" sz="2000" dirty="0"/>
              <a:t> é representado ao parâmetro k;</a:t>
            </a:r>
          </a:p>
          <a:p>
            <a:endParaRPr lang="pt-BR" sz="2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E672DD-D56F-42F7-918F-D78551BE2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380" y="963877"/>
            <a:ext cx="25146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91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Em seguida calcula-se a distância entre todos os pontos de dados e cada um dos </a:t>
            </a:r>
            <a:r>
              <a:rPr lang="pt-BR" sz="2000" dirty="0" err="1"/>
              <a:t>centroids</a:t>
            </a:r>
            <a:r>
              <a:rPr lang="pt-BR" sz="2000" dirty="0"/>
              <a:t>;</a:t>
            </a:r>
          </a:p>
          <a:p>
            <a:r>
              <a:rPr lang="pt-BR" sz="2000" dirty="0"/>
              <a:t>Cada registro será atribuído ao </a:t>
            </a:r>
            <a:r>
              <a:rPr lang="pt-BR" sz="2000" dirty="0" err="1"/>
              <a:t>centroid</a:t>
            </a:r>
            <a:r>
              <a:rPr lang="pt-BR" sz="2000" dirty="0"/>
              <a:t> ou cluster que tem a menor distância;</a:t>
            </a:r>
          </a:p>
          <a:p>
            <a:r>
              <a:rPr lang="pt-BR" sz="2000" dirty="0"/>
              <a:t>Esta etapa é finalizada com os dados divididos conforme o número de </a:t>
            </a:r>
            <a:r>
              <a:rPr lang="pt-BR" sz="2000" dirty="0" err="1"/>
              <a:t>centroids</a:t>
            </a:r>
            <a:r>
              <a:rPr lang="pt-BR" sz="2000" dirty="0"/>
              <a:t> estipulado pelo argumento k.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A3E6B39-F6FB-4E57-BF45-8CDA10C83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5986" y="1567009"/>
            <a:ext cx="1939548" cy="16072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E4DA683-0E39-42CC-B209-11012108A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436" y="654387"/>
            <a:ext cx="1956648" cy="15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217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Uma vez que os pontos de dados foram atribuídos aos clusters conforme sua distância, o próximo passo é recalcular o valor dos centroides;</a:t>
            </a:r>
          </a:p>
          <a:p>
            <a:r>
              <a:rPr lang="pt-BR" sz="2000" dirty="0"/>
              <a:t>Nesta etapa é calculada a média dos valores dos pontos de dados de cada cluster e o valor médio será o novo </a:t>
            </a:r>
            <a:r>
              <a:rPr lang="pt-BR" sz="2000" dirty="0" err="1"/>
              <a:t>centróide</a:t>
            </a:r>
            <a:r>
              <a:rPr lang="pt-BR" sz="2000" dirty="0"/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891DCA-017B-4641-B834-2856076B7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171" y="963877"/>
            <a:ext cx="1697593" cy="140677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183575F-0E7E-4EB5-83A5-C96AF932C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1620" y="1660348"/>
            <a:ext cx="1770498" cy="14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40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Todos os pontos de informação são automaticamente atribuídos a um grupo;</a:t>
            </a:r>
          </a:p>
          <a:p>
            <a:r>
              <a:rPr lang="pt-BR" sz="2000" dirty="0"/>
              <a:t>A localização inicial do </a:t>
            </a:r>
            <a:r>
              <a:rPr lang="pt-BR" sz="2000" dirty="0" err="1"/>
              <a:t>contróide</a:t>
            </a:r>
            <a:r>
              <a:rPr lang="pt-BR" sz="2000" dirty="0"/>
              <a:t> do grupo pode variar, o que permite estabelecer condições iniciais de dependência.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FD58E3D-AC44-4132-BD6F-0F18B9959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751" y="558798"/>
            <a:ext cx="3143367" cy="252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14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Antes do algoritmo ser iniciado tem de ser escolhido o número de grupos;</a:t>
            </a:r>
          </a:p>
          <a:p>
            <a:r>
              <a:rPr lang="pt-BR" sz="2000" dirty="0"/>
              <a:t>Todos os pontos de informação são forçados a pertencer a um grupo.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27A7292-4A14-4029-8C05-E0CC8BC8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751" y="558798"/>
            <a:ext cx="3143367" cy="252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05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Clustering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Negócios: descoberta de grupos distintos em uma base de clientes;</a:t>
            </a:r>
          </a:p>
          <a:p>
            <a:r>
              <a:rPr lang="pt-BR" sz="2000" dirty="0"/>
              <a:t>Negócios: caracterizar grupos de clientes por meio de padrões de compra;</a:t>
            </a:r>
          </a:p>
        </p:txBody>
      </p:sp>
    </p:spTree>
    <p:extLst>
      <p:ext uri="{BB962C8B-B14F-4D97-AF65-F5344CB8AC3E}">
        <p14:creationId xmlns:p14="http://schemas.microsoft.com/office/powerpoint/2010/main" val="2757903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Uma imagem contendo recife, natureza, água&#10;&#10;Descrição gerada automaticamente">
            <a:extLst>
              <a:ext uri="{FF2B5EF4-FFF2-40B4-BE49-F238E27FC236}">
                <a16:creationId xmlns:a16="http://schemas.microsoft.com/office/drawing/2014/main" id="{5B7FD2CE-48A0-4891-B330-AECB2627C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3C86CB7-4A95-4F8B-AD57-BB174125F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Algoritmos Evolutivos</a:t>
            </a:r>
          </a:p>
        </p:txBody>
      </p:sp>
    </p:spTree>
    <p:extLst>
      <p:ext uri="{BB962C8B-B14F-4D97-AF65-F5344CB8AC3E}">
        <p14:creationId xmlns:p14="http://schemas.microsoft.com/office/powerpoint/2010/main" val="3729851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Implementação é simples, de fácil adaptação e possibilita encontrar soluções para problemas complexos.</a:t>
            </a:r>
          </a:p>
        </p:txBody>
      </p:sp>
    </p:spTree>
    <p:extLst>
      <p:ext uri="{BB962C8B-B14F-4D97-AF65-F5344CB8AC3E}">
        <p14:creationId xmlns:p14="http://schemas.microsoft.com/office/powerpoint/2010/main" val="4639458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Existem várias abordagens dos algoritmos evolutivos:</a:t>
            </a:r>
          </a:p>
          <a:p>
            <a:pPr lvl="1"/>
            <a:r>
              <a:rPr lang="pt-BR" sz="1600" dirty="0"/>
              <a:t>Programação evolutiva;</a:t>
            </a:r>
          </a:p>
          <a:p>
            <a:pPr lvl="1"/>
            <a:r>
              <a:rPr lang="pt-BR" sz="1600" dirty="0"/>
              <a:t>Estratégias evolutivos;</a:t>
            </a:r>
          </a:p>
          <a:p>
            <a:pPr lvl="1"/>
            <a:r>
              <a:rPr lang="pt-BR" sz="1600" dirty="0"/>
              <a:t>Algoritmos genéticos.</a:t>
            </a:r>
          </a:p>
        </p:txBody>
      </p:sp>
    </p:spTree>
    <p:extLst>
      <p:ext uri="{BB962C8B-B14F-4D97-AF65-F5344CB8AC3E}">
        <p14:creationId xmlns:p14="http://schemas.microsoft.com/office/powerpoint/2010/main" val="1584974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Programação Evolutiva.</a:t>
            </a:r>
          </a:p>
        </p:txBody>
      </p:sp>
      <p:pic>
        <p:nvPicPr>
          <p:cNvPr id="7" name="Imagem 6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021083ED-FBCB-472F-BE93-F86AEC05D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15" y="5316546"/>
            <a:ext cx="29718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223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Estratégias Evolutivas</a:t>
            </a:r>
          </a:p>
        </p:txBody>
      </p:sp>
      <p:pic>
        <p:nvPicPr>
          <p:cNvPr id="7" name="Imagem 6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021083ED-FBCB-472F-BE93-F86AEC05D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15" y="5316546"/>
            <a:ext cx="29718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504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Algoritmos Genéticos</a:t>
            </a:r>
          </a:p>
        </p:txBody>
      </p:sp>
      <p:pic>
        <p:nvPicPr>
          <p:cNvPr id="7" name="Imagem 6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021083ED-FBCB-472F-BE93-F86AEC05D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15" y="5316546"/>
            <a:ext cx="29718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814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lnSpcReduction="10000"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Resistem em não cair nas armadilhas de ótimos locais;</a:t>
            </a:r>
          </a:p>
          <a:p>
            <a:r>
              <a:rPr lang="pt-BR" sz="2000" dirty="0"/>
              <a:t>Realizam muito bem os problemas de otimização de larga escala;</a:t>
            </a:r>
          </a:p>
          <a:p>
            <a:r>
              <a:rPr lang="pt-BR" sz="2000" dirty="0"/>
              <a:t>Podem ser empregados em uma grande variedade de problemas de otimização.</a:t>
            </a:r>
          </a:p>
          <a:p>
            <a:r>
              <a:rPr lang="pt-BR" sz="2000" dirty="0"/>
              <a:t>Implementação é simples;</a:t>
            </a:r>
          </a:p>
          <a:p>
            <a:r>
              <a:rPr lang="pt-BR" sz="2000" dirty="0"/>
              <a:t>Fácil adaptação;</a:t>
            </a:r>
          </a:p>
          <a:p>
            <a:r>
              <a:rPr lang="pt-BR" sz="2000" dirty="0"/>
              <a:t>Possibilidade de encontrar soluções para problemas complexos.</a:t>
            </a:r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8912287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endParaRPr lang="pt-BR" sz="2400" dirty="0"/>
          </a:p>
          <a:p>
            <a:r>
              <a:rPr lang="pt-BR" sz="2000" dirty="0"/>
              <a:t>Dificuldade na escolha do método de seleção do cromossomo;</a:t>
            </a:r>
          </a:p>
          <a:p>
            <a:pPr lvl="1"/>
            <a:r>
              <a:rPr lang="pt-BR" sz="1600" dirty="0"/>
              <a:t>Roleta;</a:t>
            </a:r>
          </a:p>
          <a:p>
            <a:pPr lvl="1"/>
            <a:r>
              <a:rPr lang="pt-BR" sz="1600" dirty="0"/>
              <a:t>Classificação;</a:t>
            </a:r>
          </a:p>
          <a:p>
            <a:pPr lvl="1"/>
            <a:r>
              <a:rPr lang="pt-BR" sz="1600" dirty="0"/>
              <a:t>Estado Estacionário;</a:t>
            </a:r>
          </a:p>
          <a:p>
            <a:pPr lvl="1"/>
            <a:r>
              <a:rPr lang="pt-BR" sz="1600" dirty="0"/>
              <a:t>Elitismo.</a:t>
            </a:r>
          </a:p>
        </p:txBody>
      </p:sp>
    </p:spTree>
    <p:extLst>
      <p:ext uri="{BB962C8B-B14F-4D97-AF65-F5344CB8AC3E}">
        <p14:creationId xmlns:p14="http://schemas.microsoft.com/office/powerpoint/2010/main" val="26984904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Algoritmos Evolutivos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Aprendizagem </a:t>
            </a:r>
          </a:p>
          <a:p>
            <a:pPr algn="r">
              <a:spcAft>
                <a:spcPts val="600"/>
              </a:spcAft>
            </a:pPr>
            <a:r>
              <a:rPr lang="pt-BR" sz="2000" dirty="0"/>
              <a:t>Não Supervisionada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Exemplos de utilização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000" dirty="0"/>
              <a:t>Problemas de otimização;</a:t>
            </a:r>
          </a:p>
          <a:p>
            <a:r>
              <a:rPr lang="pt-BR" sz="2000" dirty="0"/>
              <a:t>Modelagem;</a:t>
            </a:r>
          </a:p>
          <a:p>
            <a:r>
              <a:rPr lang="pt-BR" sz="2000" dirty="0"/>
              <a:t>Simulação;</a:t>
            </a:r>
          </a:p>
          <a:p>
            <a:r>
              <a:rPr lang="pt-BR" sz="2000" dirty="0"/>
              <a:t>Projetos de RNA.</a:t>
            </a:r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6280973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Uma imagem contendo interior&#10;&#10;Descrição gerada automaticamente">
            <a:extLst>
              <a:ext uri="{FF2B5EF4-FFF2-40B4-BE49-F238E27FC236}">
                <a16:creationId xmlns:a16="http://schemas.microsoft.com/office/drawing/2014/main" id="{DA6332DB-018E-43C3-8E2E-6D88A83C4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540BC9-6FE5-4B29-BA63-3E16C7E4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Aprendizado Por Reforço</a:t>
            </a:r>
          </a:p>
        </p:txBody>
      </p:sp>
    </p:spTree>
    <p:extLst>
      <p:ext uri="{BB962C8B-B14F-4D97-AF65-F5344CB8AC3E}">
        <p14:creationId xmlns:p14="http://schemas.microsoft.com/office/powerpoint/2010/main" val="1697586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D4B82-96E5-4328-A072-5E8D1B56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pt-BR" dirty="0"/>
              <a:t>Aprendizado por reforço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B3C2CE-615C-42BD-BA06-0699D5CA1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pt-BR" sz="1500" dirty="0"/>
              <a:t>Quando utilizar?</a:t>
            </a:r>
          </a:p>
          <a:p>
            <a:r>
              <a:rPr lang="pt-BR" sz="1500" dirty="0"/>
              <a:t>Aprendizagem por reforço é uma área de aprendizagem de máquina que investiga como agentes de software devem agir em determinados ambientes de modo a maximizar alguma noção de recompensa cumulativa.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7CB5A84-9E93-487F-A196-1EF02CA9C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73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82DE74-BF5D-4041-9DF3-75B8CFD259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4" r="19105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F13D99B-A654-4162-9D70-7E415ACD2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RNA</a:t>
            </a:r>
          </a:p>
        </p:txBody>
      </p:sp>
    </p:spTree>
    <p:extLst>
      <p:ext uri="{BB962C8B-B14F-4D97-AF65-F5344CB8AC3E}">
        <p14:creationId xmlns:p14="http://schemas.microsoft.com/office/powerpoint/2010/main" val="2194203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pPr marL="0" indent="0">
              <a:buNone/>
            </a:pPr>
            <a:endParaRPr lang="pt-BR" sz="4000" dirty="0"/>
          </a:p>
          <a:p>
            <a:r>
              <a:rPr lang="pt-BR" sz="2200" dirty="0"/>
              <a:t>Redes Neurais Artificiais são técnicas computacionais que apresentam um modelo matemático baseado na estrutura neural de organismos inteligentes e que adquirem conhecimento através da experiência;</a:t>
            </a:r>
          </a:p>
        </p:txBody>
      </p:sp>
    </p:spTree>
    <p:extLst>
      <p:ext uri="{BB962C8B-B14F-4D97-AF65-F5344CB8AC3E}">
        <p14:creationId xmlns:p14="http://schemas.microsoft.com/office/powerpoint/2010/main" val="2413868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O que é?</a:t>
            </a:r>
          </a:p>
          <a:p>
            <a:pPr marL="0" indent="0">
              <a:buNone/>
            </a:pPr>
            <a:endParaRPr lang="pt-BR" sz="4000" dirty="0"/>
          </a:p>
          <a:p>
            <a:r>
              <a:rPr lang="pt-BR" sz="2200" dirty="0"/>
              <a:t>Modelos de algoritmos de RNA</a:t>
            </a:r>
          </a:p>
          <a:p>
            <a:pPr lvl="1"/>
            <a:r>
              <a:rPr lang="pt-BR" sz="1800" dirty="0" err="1"/>
              <a:t>Perceptron</a:t>
            </a:r>
            <a:r>
              <a:rPr lang="pt-BR" sz="1800" dirty="0"/>
              <a:t>;</a:t>
            </a:r>
          </a:p>
          <a:p>
            <a:pPr lvl="1"/>
            <a:r>
              <a:rPr lang="pt-BR" sz="1800" dirty="0" err="1"/>
              <a:t>Adaline</a:t>
            </a:r>
            <a:r>
              <a:rPr lang="pt-BR" sz="1800" dirty="0"/>
              <a:t> (extensão do </a:t>
            </a:r>
            <a:r>
              <a:rPr lang="pt-BR" sz="1800" dirty="0" err="1"/>
              <a:t>Perceptron</a:t>
            </a:r>
            <a:r>
              <a:rPr lang="pt-BR" sz="1800" dirty="0"/>
              <a:t>);</a:t>
            </a:r>
          </a:p>
          <a:p>
            <a:pPr lvl="1"/>
            <a:r>
              <a:rPr lang="pt-BR" sz="1800" dirty="0" err="1"/>
              <a:t>Perceptron</a:t>
            </a:r>
            <a:r>
              <a:rPr lang="pt-BR" sz="1800" dirty="0"/>
              <a:t> multicamadas (MLP);</a:t>
            </a:r>
          </a:p>
          <a:p>
            <a:pPr lvl="1"/>
            <a:r>
              <a:rPr lang="pt-BR" sz="1800" dirty="0"/>
              <a:t>Algoritmo </a:t>
            </a:r>
            <a:r>
              <a:rPr lang="pt-BR" sz="1800" dirty="0" err="1"/>
              <a:t>Backpropagation</a:t>
            </a:r>
            <a:r>
              <a:rPr lang="pt-BR" sz="1800" dirty="0"/>
              <a:t>;</a:t>
            </a:r>
          </a:p>
          <a:p>
            <a:pPr lvl="1"/>
            <a:r>
              <a:rPr lang="pt-BR" sz="1800" dirty="0"/>
              <a:t>Redes de Jordan e </a:t>
            </a:r>
            <a:r>
              <a:rPr lang="pt-BR" sz="1800" dirty="0" err="1"/>
              <a:t>Elman</a:t>
            </a:r>
            <a:r>
              <a:rPr lang="pt-BR" sz="1800" dirty="0"/>
              <a:t>, </a:t>
            </a:r>
          </a:p>
          <a:p>
            <a:pPr lvl="1"/>
            <a:r>
              <a:rPr lang="pt-BR" sz="1800" dirty="0"/>
              <a:t>Rede ART;</a:t>
            </a:r>
          </a:p>
          <a:p>
            <a:pPr lvl="1"/>
            <a:r>
              <a:rPr lang="pt-BR" sz="1800" dirty="0"/>
              <a:t>Outros.</a:t>
            </a:r>
            <a:endParaRPr lang="pt-BR" sz="3600" dirty="0"/>
          </a:p>
          <a:p>
            <a:endParaRPr lang="pt-BR" sz="36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862308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r>
              <a:rPr lang="pt-BR" sz="2000" dirty="0"/>
              <a:t>A propriedade mais importante das redes neurais é a capacidade de aprender e com isso melhorar seu desempenho. Isso é feito através de um processo iterativo de ajustes aplicado a seus pesos, o treinamento. O aprendizado ocorre quando a rede neural atinge uma solução generalizada para uma classe de problemas.</a:t>
            </a:r>
          </a:p>
          <a:p>
            <a:endParaRPr lang="pt-BR" sz="3200" dirty="0"/>
          </a:p>
          <a:p>
            <a:endParaRPr lang="pt-BR" sz="3600" dirty="0"/>
          </a:p>
          <a:p>
            <a:endParaRPr lang="pt-BR" sz="11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94E8544-3EBD-436E-8C27-305653B4F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8" y="443556"/>
            <a:ext cx="420052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039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r>
              <a:rPr lang="pt-BR" sz="2400" dirty="0"/>
              <a:t>Iterações x recompensa x penalização.</a:t>
            </a:r>
          </a:p>
          <a:p>
            <a:endParaRPr lang="pt-BR" sz="36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47B66D6-3794-4EDE-AEB5-61D944D62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4" y="4564003"/>
            <a:ext cx="4332729" cy="197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322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Como funciona?</a:t>
            </a:r>
          </a:p>
          <a:p>
            <a:endParaRPr lang="pt-BR" sz="2400" dirty="0"/>
          </a:p>
          <a:p>
            <a:r>
              <a:rPr lang="pt-BR" sz="2400" dirty="0"/>
              <a:t>Exemplo de NPC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5290540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Positivos</a:t>
            </a:r>
          </a:p>
          <a:p>
            <a:r>
              <a:rPr lang="pt-BR" sz="2000" dirty="0"/>
              <a:t>Flexíveis;</a:t>
            </a:r>
          </a:p>
          <a:p>
            <a:r>
              <a:rPr lang="pt-BR" sz="2000" dirty="0"/>
              <a:t>Adaptáveis;</a:t>
            </a:r>
          </a:p>
          <a:p>
            <a:r>
              <a:rPr lang="pt-BR" sz="2000" dirty="0"/>
              <a:t>Capazes de aprender;</a:t>
            </a:r>
          </a:p>
          <a:p>
            <a:r>
              <a:rPr lang="pt-BR" sz="2000" dirty="0"/>
              <a:t>Capazes de generalizar;</a:t>
            </a:r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2018737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endParaRPr lang="pt-BR" sz="2400" dirty="0"/>
          </a:p>
          <a:p>
            <a:r>
              <a:rPr lang="pt-BR" sz="2400" dirty="0"/>
              <a:t>Pontos Negativos</a:t>
            </a:r>
          </a:p>
          <a:p>
            <a:r>
              <a:rPr lang="pt-BR" sz="2000" dirty="0"/>
              <a:t>Dificuldade de configuração das redes em relação à sua estrutura inicial e também no que se refere aos parâmetros dos algoritmos de aprendizado;</a:t>
            </a:r>
          </a:p>
          <a:p>
            <a:r>
              <a:rPr lang="pt-BR" sz="2000" dirty="0"/>
              <a:t>Dificuldade de explicitar os conhecimentos adquiridos pela rede por meio de uma linguagem compreensível para um ser humano;</a:t>
            </a:r>
          </a:p>
          <a:p>
            <a:r>
              <a:rPr lang="pt-BR" sz="2000" dirty="0"/>
              <a:t>Dificuldade de convergência (bloqueios) e instabilidade, inerentes aos algoritmos de otimização empregados;</a:t>
            </a:r>
          </a:p>
          <a:p>
            <a:r>
              <a:rPr lang="pt-BR" sz="2000" dirty="0"/>
              <a:t>Alto processamento computacional.</a:t>
            </a:r>
          </a:p>
          <a:p>
            <a:endParaRPr lang="pt-BR" sz="32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139328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RNA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Aprendizado por Reforço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70000" lnSpcReduction="20000"/>
          </a:bodyPr>
          <a:lstStyle/>
          <a:p>
            <a:endParaRPr lang="pt-BR" sz="2400" dirty="0"/>
          </a:p>
          <a:p>
            <a:r>
              <a:rPr lang="pt-BR" dirty="0"/>
              <a:t>Exemplos de utilização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sz="2400" dirty="0"/>
              <a:t>Reconhecimento de padrões;</a:t>
            </a:r>
          </a:p>
          <a:p>
            <a:r>
              <a:rPr lang="pt-BR" sz="2400" dirty="0"/>
              <a:t>Processamento de imagem e visão;</a:t>
            </a:r>
          </a:p>
          <a:p>
            <a:r>
              <a:rPr lang="pt-BR" sz="2400" dirty="0"/>
              <a:t>Reconhecimento de voz;</a:t>
            </a:r>
          </a:p>
          <a:p>
            <a:r>
              <a:rPr lang="pt-BR" sz="2400" dirty="0"/>
              <a:t>Software de OCR;</a:t>
            </a:r>
          </a:p>
          <a:p>
            <a:r>
              <a:rPr lang="pt-BR" sz="2400" dirty="0"/>
              <a:t>Identificação de spam;</a:t>
            </a:r>
          </a:p>
          <a:p>
            <a:r>
              <a:rPr lang="pt-BR" sz="2400" dirty="0"/>
              <a:t>Identificação de sistema e controle;</a:t>
            </a:r>
          </a:p>
          <a:p>
            <a:r>
              <a:rPr lang="pt-BR" sz="2400" dirty="0"/>
              <a:t>Processamento de sinais;</a:t>
            </a:r>
          </a:p>
          <a:p>
            <a:r>
              <a:rPr lang="pt-BR" sz="2400" dirty="0"/>
              <a:t>Cloud </a:t>
            </a:r>
            <a:r>
              <a:rPr lang="pt-BR" sz="2400" dirty="0" err="1"/>
              <a:t>computing</a:t>
            </a:r>
            <a:r>
              <a:rPr lang="pt-BR" sz="2400" dirty="0"/>
              <a:t>;</a:t>
            </a:r>
          </a:p>
          <a:p>
            <a:r>
              <a:rPr lang="pt-BR" sz="2400" dirty="0"/>
              <a:t>Mercado financeiro;</a:t>
            </a:r>
          </a:p>
          <a:p>
            <a:r>
              <a:rPr lang="pt-BR" sz="2400" dirty="0"/>
              <a:t>Agricultura;</a:t>
            </a:r>
          </a:p>
          <a:p>
            <a:r>
              <a:rPr lang="pt-BR" sz="2400" dirty="0"/>
              <a:t>Previsão do tempo;</a:t>
            </a:r>
          </a:p>
          <a:p>
            <a:r>
              <a:rPr lang="pt-BR" sz="2400" dirty="0"/>
              <a:t>Medicina.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7968488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4C19967-3E4F-4BB6-BA5D-6713EDBDB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DDE4D1-E72A-4F62-9B94-31D9DC28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49" y="1200152"/>
            <a:ext cx="6897171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Comparação entre Algoritmos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935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935493-07C7-4849-A4DB-A5DB9639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Comparação entre técnicas de classificação</a:t>
            </a:r>
          </a:p>
        </p:txBody>
      </p:sp>
      <p:pic>
        <p:nvPicPr>
          <p:cNvPr id="5" name="Espaço Reservado para Conteúdo 4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0BF99565-829D-4A54-AFA4-58A36CA2A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63" y="1675227"/>
            <a:ext cx="1084987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723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935493-07C7-4849-A4DB-A5DB9639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Comparação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entre </a:t>
            </a:r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técnicas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regressão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Espaço Reservado para Conteúdo 6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ECC36011-E17E-47CB-99F4-505A054E9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6" y="1675227"/>
            <a:ext cx="10278828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720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935493-07C7-4849-A4DB-A5DB9639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Comparação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entre </a:t>
            </a:r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técnicas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Clustering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3FE437D8-3AF3-41CA-AADF-C11A3CEB0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97" y="1675227"/>
            <a:ext cx="9552606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797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Python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 err="1"/>
              <a:t>Scikit-learn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NumPy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SciPy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Nltk</a:t>
            </a:r>
            <a:r>
              <a:rPr lang="pt-BR" sz="2400" dirty="0"/>
              <a:t>;</a:t>
            </a:r>
          </a:p>
          <a:p>
            <a:r>
              <a:rPr lang="pt-BR" sz="2400" dirty="0"/>
              <a:t>Pandas;</a:t>
            </a:r>
          </a:p>
          <a:p>
            <a:r>
              <a:rPr lang="pt-BR" sz="2400" dirty="0" err="1"/>
              <a:t>Statsmodel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Matplotlib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Pygenalg</a:t>
            </a:r>
            <a:endParaRPr lang="pt-BR" sz="2400" dirty="0"/>
          </a:p>
          <a:p>
            <a:r>
              <a:rPr lang="pt-BR" sz="2400" dirty="0" err="1"/>
              <a:t>Keras</a:t>
            </a:r>
            <a:endParaRPr lang="pt-BR" sz="2400" dirty="0"/>
          </a:p>
          <a:p>
            <a:r>
              <a:rPr lang="pt-BR" sz="2400" dirty="0" err="1"/>
              <a:t>PyBrain</a:t>
            </a:r>
            <a:r>
              <a:rPr lang="pt-BR" sz="2400" dirty="0"/>
              <a:t>;</a:t>
            </a:r>
          </a:p>
          <a:p>
            <a:endParaRPr lang="pt-BR" sz="2400" dirty="0"/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499969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PHP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 err="1"/>
              <a:t>Php</a:t>
            </a:r>
            <a:r>
              <a:rPr lang="pt-BR" sz="2400" dirty="0"/>
              <a:t>-ml;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162491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 err="1">
                <a:solidFill>
                  <a:schemeClr val="accent1"/>
                </a:solidFill>
              </a:rPr>
              <a:t>JavaScript</a:t>
            </a:r>
            <a:endParaRPr lang="pt-BR" sz="4100" dirty="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 err="1"/>
              <a:t>ConvNetJS</a:t>
            </a:r>
            <a:r>
              <a:rPr lang="pt-BR" sz="2400" dirty="0"/>
              <a:t>;</a:t>
            </a:r>
          </a:p>
          <a:p>
            <a:r>
              <a:rPr lang="pt-BR" sz="2400" dirty="0"/>
              <a:t>Math.js;</a:t>
            </a:r>
          </a:p>
          <a:p>
            <a:r>
              <a:rPr lang="pt-BR" sz="2400" dirty="0"/>
              <a:t>Brain.js;</a:t>
            </a:r>
          </a:p>
          <a:p>
            <a:r>
              <a:rPr lang="pt-BR" sz="2400" dirty="0" err="1"/>
              <a:t>Synaptic</a:t>
            </a:r>
            <a:r>
              <a:rPr lang="pt-BR" sz="2400" dirty="0"/>
              <a:t>;</a:t>
            </a:r>
          </a:p>
          <a:p>
            <a:r>
              <a:rPr lang="pt-BR" sz="2400" dirty="0"/>
              <a:t>Natural;</a:t>
            </a:r>
          </a:p>
          <a:p>
            <a:r>
              <a:rPr lang="pt-BR" sz="2400" dirty="0" err="1"/>
              <a:t>Mljs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Neataptic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Webdnn</a:t>
            </a:r>
            <a:r>
              <a:rPr lang="pt-BR" sz="2400" dirty="0"/>
              <a:t>;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624060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.NET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/>
              <a:t>Math.NET;</a:t>
            </a:r>
          </a:p>
          <a:p>
            <a:r>
              <a:rPr lang="pt-BR" sz="2400" dirty="0"/>
              <a:t>Accord.NET.</a:t>
            </a:r>
          </a:p>
        </p:txBody>
      </p:sp>
    </p:spTree>
    <p:extLst>
      <p:ext uri="{BB962C8B-B14F-4D97-AF65-F5344CB8AC3E}">
        <p14:creationId xmlns:p14="http://schemas.microsoft.com/office/powerpoint/2010/main" val="17307077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Scala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62500" lnSpcReduction="20000"/>
          </a:bodyPr>
          <a:lstStyle/>
          <a:p>
            <a:endParaRPr lang="pt-BR" sz="2400" dirty="0"/>
          </a:p>
          <a:p>
            <a:r>
              <a:rPr lang="pt-BR" sz="2400" dirty="0" err="1"/>
              <a:t>Saddle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Mlib</a:t>
            </a:r>
            <a:r>
              <a:rPr lang="pt-BR" sz="2400" dirty="0"/>
              <a:t>;</a:t>
            </a:r>
          </a:p>
          <a:p>
            <a:r>
              <a:rPr lang="pt-BR" sz="2400" dirty="0"/>
              <a:t>Apache Zeppelin;</a:t>
            </a:r>
          </a:p>
          <a:p>
            <a:r>
              <a:rPr lang="pt-BR" sz="2400" dirty="0" err="1"/>
              <a:t>Spire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Algebird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Axie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Chalk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Breeze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Factorie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Squants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PredictionIO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Figaro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Scalding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Epic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Puck</a:t>
            </a:r>
            <a:r>
              <a:rPr lang="pt-BR" sz="2400" dirty="0"/>
              <a:t>;</a:t>
            </a:r>
          </a:p>
          <a:p>
            <a:r>
              <a:rPr lang="pt-BR" sz="2400" dirty="0" err="1"/>
              <a:t>ScalaNLP</a:t>
            </a:r>
            <a:r>
              <a:rPr lang="pt-BR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497518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51F41D-41F8-4601-99E4-5B14EE11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2813541"/>
          </a:xfrm>
        </p:spPr>
        <p:txBody>
          <a:bodyPr anchor="b">
            <a:normAutofit/>
          </a:bodyPr>
          <a:lstStyle/>
          <a:p>
            <a:pPr algn="r"/>
            <a:r>
              <a:rPr lang="pt-BR" sz="4100" dirty="0">
                <a:solidFill>
                  <a:schemeClr val="accent1"/>
                </a:solidFill>
              </a:rPr>
              <a:t>Funcional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5B4768-BEAF-4F7A-BF4C-B0867AD93A26}"/>
              </a:ext>
            </a:extLst>
          </p:cNvPr>
          <p:cNvSpPr txBox="1">
            <a:spLocks/>
          </p:cNvSpPr>
          <p:nvPr/>
        </p:nvSpPr>
        <p:spPr>
          <a:xfrm>
            <a:off x="829781" y="3903542"/>
            <a:ext cx="3494362" cy="15639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pt-BR" sz="2000" dirty="0"/>
              <a:t>Bibliotecas Úteis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5B8C4B-0007-4E89-88A1-2B7E6429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 err="1"/>
              <a:t>fklearn</a:t>
            </a:r>
            <a:r>
              <a:rPr lang="pt-BR" sz="2400" dirty="0"/>
              <a:t>;</a:t>
            </a:r>
          </a:p>
          <a:p>
            <a:r>
              <a:rPr lang="pt-BR" sz="2400" dirty="0"/>
              <a:t>https://github.com/nubank/fklearn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120251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AA7A4A-C748-4495-9F28-A7854D4F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8400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255782-8519-49E4-ADF0-D571BA4A9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256436"/>
            <a:ext cx="9144000" cy="160081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Seu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código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promove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24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equidade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103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EBE5AD-B54F-4DE2-8C03-4C3CD6BD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pt-BR">
                <a:solidFill>
                  <a:schemeClr val="accent1"/>
                </a:solidFill>
              </a:rPr>
              <a:t>Obrigado</a:t>
            </a:r>
          </a:p>
        </p:txBody>
      </p:sp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739D7109-787A-420C-A1F3-90834DD84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pt-BR" sz="2400" dirty="0">
                <a:hlinkClick r:id="rId2"/>
              </a:rPr>
              <a:t>https://www.linkedin.com/in/alexlattaro/</a:t>
            </a:r>
            <a:endParaRPr lang="pt-BR" sz="2400" dirty="0"/>
          </a:p>
          <a:p>
            <a:r>
              <a:rPr lang="pt-BR" sz="2400" dirty="0">
                <a:hlinkClick r:id="rId3"/>
              </a:rPr>
              <a:t>https://twitter.com/Alex_Lattaro</a:t>
            </a:r>
            <a:endParaRPr lang="pt-BR" sz="2400" dirty="0"/>
          </a:p>
          <a:p>
            <a:r>
              <a:rPr lang="pt-BR" sz="2400" dirty="0"/>
              <a:t>alex.lattaro@gmail.com</a:t>
            </a:r>
          </a:p>
        </p:txBody>
      </p:sp>
    </p:spTree>
    <p:extLst>
      <p:ext uri="{BB962C8B-B14F-4D97-AF65-F5344CB8AC3E}">
        <p14:creationId xmlns:p14="http://schemas.microsoft.com/office/powerpoint/2010/main" val="21071141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AA7A4A-C748-4495-9F28-A7854D4F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Referências</a:t>
            </a:r>
          </a:p>
        </p:txBody>
      </p:sp>
      <p:cxnSp>
        <p:nvCxnSpPr>
          <p:cNvPr id="23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255782-8519-49E4-ADF0-D571BA4A9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2"/>
              </a:rPr>
              <a:t>https://www.math.tecnico.ulisboa.pt/~calves/cursos/mmq.htm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3"/>
              </a:rPr>
              <a:t>http://webserver2.tecgraf.puc-rio.br/~manuel/TeseDoutorado/ReferencePapers/aprox_funcoes.pdf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4"/>
              </a:rPr>
              <a:t>http://repositorio.unb.br/bitstream/10482/23995/1/2017_BrunoFreitasBoynarddeVasconcelos.pdf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5"/>
              </a:rPr>
              <a:t>https://medium.com/machine-learning-beyond-deep-learning/%C3%A1rvores-de-decis%C3%A3o-3f52f6420b69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6"/>
              </a:rPr>
              <a:t>ftp://ftp.dca.fee.unicamp.br/pub/docs/vonzuben/ia004_1s10/notas_de_aula/topico7_IA004_1s10.pdf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7"/>
              </a:rPr>
              <a:t>http://www.lbd.dcc.ufmg.br/colecoes/erbd/2015/008.pdf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8"/>
              </a:rPr>
              <a:t>https://www.organicadigital.com/seeds/algoritmo-de-classificacao-naive-bayes/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9"/>
              </a:rPr>
              <a:t>https://www.fm2s.com.br/regressao-linear/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10"/>
              </a:rPr>
              <a:t>http://www.rizbicki.ufscar.br/sml.pdf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11"/>
              </a:rPr>
              <a:t>https://medium.com/data-hackers/implementando-regress%C3%A3o-linear-simples-em-python-91df53b920a8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12"/>
              </a:rPr>
              <a:t>https://social.stoa.usp.br/igordsm/blog/resumo-de-otimizacao-minimos-quadrados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13"/>
              </a:rPr>
              <a:t>https://www.teses.usp.br/teses/disponiveis/6/6141/tde-09102018-132826/publico/HellenGeremiasdosSantos_DR_ORIGINAL.pdf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pt-BR" sz="1000" u="sng">
                <a:hlinkClick r:id="rId14"/>
              </a:rPr>
              <a:t>https://edisciplinas.usp.br/pluginfile.php/3769787/mod_resource/content/1/09_RegressaoLogistica.pdf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en-US" sz="1000" u="sng">
                <a:hlinkClick r:id="rId15"/>
              </a:rPr>
              <a:t>file:///C:/Users/v-allatt/AppData/Local/Temp/1200200172.pdf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en-US" sz="1000" u="sng">
                <a:hlinkClick r:id="rId16"/>
              </a:rPr>
              <a:t>https://towardsdatascience.com/simple-and-multiple-linear-regression-in-python-c928425168f9</a:t>
            </a:r>
            <a:endParaRPr lang="pt-BR" sz="1000"/>
          </a:p>
          <a:p>
            <a:pPr marL="514350" indent="-514350">
              <a:buFont typeface="+mj-lt"/>
              <a:buAutoNum type="arabicPeriod"/>
            </a:pPr>
            <a:r>
              <a:rPr lang="en-US" sz="1000" u="sng">
                <a:hlinkClick r:id="rId3"/>
              </a:rPr>
              <a:t>http://webserver2.tecgraf.puc-rio.br/~manuel/TeseDoutorado/ReferencePapers/aprox_funcoes.pdf</a:t>
            </a:r>
            <a:endParaRPr lang="pt-BR" sz="1000"/>
          </a:p>
        </p:txBody>
      </p:sp>
    </p:spTree>
    <p:extLst>
      <p:ext uri="{BB962C8B-B14F-4D97-AF65-F5344CB8AC3E}">
        <p14:creationId xmlns:p14="http://schemas.microsoft.com/office/powerpoint/2010/main" val="30861311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AA7A4A-C748-4495-9F28-A7854D4F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Referências</a:t>
            </a:r>
          </a:p>
        </p:txBody>
      </p:sp>
      <p:cxnSp>
        <p:nvCxnSpPr>
          <p:cNvPr id="23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255782-8519-49E4-ADF0-D571BA4A9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2"/>
              </a:rPr>
              <a:t>https://medium.com/machina-sapiens/algoritmos-de-aprendizagem-de-m%C3%A1quina-qual-deles-escolher-67040ad68737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3"/>
              </a:rPr>
              <a:t>http://conteudo.icmc.usp.br/CMS/Arquivos/arquivos_enviados/BIBLIOTECA_113_ND_75.pdf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4"/>
              </a:rPr>
              <a:t>http://conteudo.icmc.usp.br/pessoas/andre/research/neural/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/>
              <a:t>https://edisciplinas.usp.br/pluginfile.php/4280299/mod_resource/content/2/T%C3%B3pico%201%20-%20Introdu%C3%A7%C3%A3o%20aos%20SEs.pdf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/>
              <a:t>https://www.obitko.com/tutorials/genetic-algorithms/portuguese/recommendations.php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/>
              <a:t>https://core.ac.uk/download/pdf/33884677.pdf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5"/>
              </a:rPr>
              <a:t>http://www.lbd.dcc.ufmg.br/colecoes/eniac/2014/0086.pdf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6"/>
              </a:rPr>
              <a:t>https://www.youtube.com/channel/UCS5QayXigvan2fIDGN8UfpQ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7"/>
              </a:rPr>
              <a:t>http://web.tecnico.ulisboa.pt/ana.freitas/bioinformatics.ath.cx/bioinformatics.ath.cx/index651a.html?id=147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8"/>
              </a:rPr>
              <a:t>http://www.ic.unicamp.br/~ffaria/ia1s2017/class14/class14-Agrupamento.pdf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>
                <a:hlinkClick r:id="rId9"/>
              </a:rPr>
              <a:t>https://imasters.com.br/back-end/machine-learning-e-php-com-php-ml</a:t>
            </a: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r>
              <a:rPr lang="pt-BR" sz="1000" dirty="0"/>
              <a:t>https://dadosedecisoes.com.br/12-linguagens-data-science-machine-learning/</a:t>
            </a:r>
          </a:p>
          <a:p>
            <a:pPr marL="514350" indent="-514350">
              <a:buFont typeface="+mj-lt"/>
              <a:buAutoNum type="arabicPeriod" startAt="17"/>
            </a:pPr>
            <a:endParaRPr lang="pt-BR" sz="1000" dirty="0"/>
          </a:p>
          <a:p>
            <a:pPr marL="514350" indent="-514350">
              <a:buFont typeface="+mj-lt"/>
              <a:buAutoNum type="arabicPeriod" startAt="17"/>
            </a:pP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116743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8220</TotalTime>
  <Words>2589</Words>
  <Application>Microsoft Office PowerPoint</Application>
  <PresentationFormat>Widescreen</PresentationFormat>
  <Paragraphs>618</Paragraphs>
  <Slides>79</Slides>
  <Notes>58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79</vt:i4>
      </vt:variant>
    </vt:vector>
  </HeadingPairs>
  <TitlesOfParts>
    <vt:vector size="8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Aprendizagem Supervisionada</vt:lpstr>
      <vt:lpstr>Árvores de Decisão</vt:lpstr>
      <vt:lpstr>Árvores de Decisão</vt:lpstr>
      <vt:lpstr>Árvores de Decisão</vt:lpstr>
      <vt:lpstr>Árvores de Decisão</vt:lpstr>
      <vt:lpstr>Árvores de Decisão</vt:lpstr>
      <vt:lpstr>Árvores de Decisão</vt:lpstr>
      <vt:lpstr>Naïve Bayes</vt:lpstr>
      <vt:lpstr>Naïve Bayes</vt:lpstr>
      <vt:lpstr>Naïve Bayes</vt:lpstr>
      <vt:lpstr>Naïve Bayes</vt:lpstr>
      <vt:lpstr>Naïve Bayes</vt:lpstr>
      <vt:lpstr>Naïve Bayes</vt:lpstr>
      <vt:lpstr>Mínimos Quadrados</vt:lpstr>
      <vt:lpstr>Mínimos Quadrados</vt:lpstr>
      <vt:lpstr>Mínimos Quadrados</vt:lpstr>
      <vt:lpstr>Mínimos Quadrados</vt:lpstr>
      <vt:lpstr>Mínimos Quadrados</vt:lpstr>
      <vt:lpstr>Mínimos Quadrados</vt:lpstr>
      <vt:lpstr>Regressão Logística</vt:lpstr>
      <vt:lpstr>Regressão Logística</vt:lpstr>
      <vt:lpstr>Regressão Logística</vt:lpstr>
      <vt:lpstr>Regressão Logística</vt:lpstr>
      <vt:lpstr>Regressão Logística</vt:lpstr>
      <vt:lpstr>Regressão Logística</vt:lpstr>
      <vt:lpstr>Regressão Logística</vt:lpstr>
      <vt:lpstr>Support Vector Machine</vt:lpstr>
      <vt:lpstr>Support Vector Machine</vt:lpstr>
      <vt:lpstr>Support Vector Machine</vt:lpstr>
      <vt:lpstr>Support Vector Machine</vt:lpstr>
      <vt:lpstr>Support Vector Machine</vt:lpstr>
      <vt:lpstr>Support Vector Machine</vt:lpstr>
      <vt:lpstr>Aprendizagem Não Supervisionada</vt:lpstr>
      <vt:lpstr>Clustering</vt:lpstr>
      <vt:lpstr>Clustering</vt:lpstr>
      <vt:lpstr>Clustering</vt:lpstr>
      <vt:lpstr>Clustering</vt:lpstr>
      <vt:lpstr>Clustering</vt:lpstr>
      <vt:lpstr>Clustering</vt:lpstr>
      <vt:lpstr>Clustering</vt:lpstr>
      <vt:lpstr>Clustering</vt:lpstr>
      <vt:lpstr>Clustering</vt:lpstr>
      <vt:lpstr>Clustering</vt:lpstr>
      <vt:lpstr>Algoritmos Evolutivos</vt:lpstr>
      <vt:lpstr>Algoritmos Evolutivos</vt:lpstr>
      <vt:lpstr>Algoritmos Evolutivos</vt:lpstr>
      <vt:lpstr>Algoritmos Evolutivos</vt:lpstr>
      <vt:lpstr>Algoritmos Evolutivos</vt:lpstr>
      <vt:lpstr>Algoritmos Evolutivos</vt:lpstr>
      <vt:lpstr>Algoritmos Evolutivos</vt:lpstr>
      <vt:lpstr>Algoritmos Evolutivos</vt:lpstr>
      <vt:lpstr>Algoritmos Evolutivos</vt:lpstr>
      <vt:lpstr>Aprendizado Por Reforço</vt:lpstr>
      <vt:lpstr>Aprendizado por reforço</vt:lpstr>
      <vt:lpstr>RNA</vt:lpstr>
      <vt:lpstr>RNA</vt:lpstr>
      <vt:lpstr>RNA</vt:lpstr>
      <vt:lpstr>RNA</vt:lpstr>
      <vt:lpstr>RNA</vt:lpstr>
      <vt:lpstr>RNA</vt:lpstr>
      <vt:lpstr>RNA</vt:lpstr>
      <vt:lpstr>RNA</vt:lpstr>
      <vt:lpstr>RNA</vt:lpstr>
      <vt:lpstr>Comparação entre Algoritmos</vt:lpstr>
      <vt:lpstr>Comparação entre técnicas de classificação</vt:lpstr>
      <vt:lpstr>Comparação entre técnicas de regressão</vt:lpstr>
      <vt:lpstr>Comparação entre técnicas de Clustering</vt:lpstr>
      <vt:lpstr>Python</vt:lpstr>
      <vt:lpstr>PHP</vt:lpstr>
      <vt:lpstr>JavaScript</vt:lpstr>
      <vt:lpstr>.NET</vt:lpstr>
      <vt:lpstr>Scala</vt:lpstr>
      <vt:lpstr>Funcional</vt:lpstr>
      <vt:lpstr>Ética</vt:lpstr>
      <vt:lpstr>Obrigado</vt:lpstr>
      <vt:lpstr>Referências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 Lattaro (OLIVER MARKETING BRAZIL LTDA)</dc:creator>
  <cp:lastModifiedBy>Alex Lattaro (OLIVER MARKETING BRAZIL LTDA)</cp:lastModifiedBy>
  <cp:revision>25</cp:revision>
  <dcterms:created xsi:type="dcterms:W3CDTF">2019-04-23T13:10:54Z</dcterms:created>
  <dcterms:modified xsi:type="dcterms:W3CDTF">2019-05-02T17:57:12Z</dcterms:modified>
</cp:coreProperties>
</file>